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Lst>
  <p:sldSz cy="5143500" cx="9144000"/>
  <p:notesSz cx="6858000" cy="9144000"/>
  <p:embeddedFontLst>
    <p:embeddedFont>
      <p:font typeface="Montserrat"/>
      <p:regular r:id="rId35"/>
      <p:bold r:id="rId36"/>
      <p:italic r:id="rId37"/>
      <p:boldItalic r:id="rId38"/>
    </p:embeddedFont>
    <p:embeddedFont>
      <p:font typeface="Lato"/>
      <p:regular r:id="rId39"/>
      <p:bold r:id="rId40"/>
      <p:italic r:id="rId41"/>
      <p:boldItalic r:id="rId4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font" Target="fonts/Lato-bold.fntdata"/><Relationship Id="rId20" Type="http://schemas.openxmlformats.org/officeDocument/2006/relationships/slide" Target="slides/slide16.xml"/><Relationship Id="rId42" Type="http://schemas.openxmlformats.org/officeDocument/2006/relationships/font" Target="fonts/Lato-boldItalic.fntdata"/><Relationship Id="rId41" Type="http://schemas.openxmlformats.org/officeDocument/2006/relationships/font" Target="fonts/Lato-italic.fntdata"/><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11" Type="http://schemas.openxmlformats.org/officeDocument/2006/relationships/slide" Target="slides/slide7.xml"/><Relationship Id="rId33" Type="http://schemas.openxmlformats.org/officeDocument/2006/relationships/slide" Target="slides/slide29.xml"/><Relationship Id="rId10" Type="http://schemas.openxmlformats.org/officeDocument/2006/relationships/slide" Target="slides/slide6.xml"/><Relationship Id="rId32" Type="http://schemas.openxmlformats.org/officeDocument/2006/relationships/slide" Target="slides/slide28.xml"/><Relationship Id="rId13" Type="http://schemas.openxmlformats.org/officeDocument/2006/relationships/slide" Target="slides/slide9.xml"/><Relationship Id="rId35" Type="http://schemas.openxmlformats.org/officeDocument/2006/relationships/font" Target="fonts/Montserrat-regular.fntdata"/><Relationship Id="rId12" Type="http://schemas.openxmlformats.org/officeDocument/2006/relationships/slide" Target="slides/slide8.xml"/><Relationship Id="rId34" Type="http://schemas.openxmlformats.org/officeDocument/2006/relationships/slide" Target="slides/slide30.xml"/><Relationship Id="rId15" Type="http://schemas.openxmlformats.org/officeDocument/2006/relationships/slide" Target="slides/slide11.xml"/><Relationship Id="rId37" Type="http://schemas.openxmlformats.org/officeDocument/2006/relationships/font" Target="fonts/Montserrat-italic.fntdata"/><Relationship Id="rId14" Type="http://schemas.openxmlformats.org/officeDocument/2006/relationships/slide" Target="slides/slide10.xml"/><Relationship Id="rId36" Type="http://schemas.openxmlformats.org/officeDocument/2006/relationships/font" Target="fonts/Montserrat-bold.fntdata"/><Relationship Id="rId17" Type="http://schemas.openxmlformats.org/officeDocument/2006/relationships/slide" Target="slides/slide13.xml"/><Relationship Id="rId39" Type="http://schemas.openxmlformats.org/officeDocument/2006/relationships/font" Target="fonts/Lato-regular.fntdata"/><Relationship Id="rId16" Type="http://schemas.openxmlformats.org/officeDocument/2006/relationships/slide" Target="slides/slide12.xml"/><Relationship Id="rId38" Type="http://schemas.openxmlformats.org/officeDocument/2006/relationships/font" Target="fonts/Montserrat-boldItalic.fntdata"/><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 name="Shape 130"/>
        <p:cNvGrpSpPr/>
        <p:nvPr/>
      </p:nvGrpSpPr>
      <p:grpSpPr>
        <a:xfrm>
          <a:off x="0" y="0"/>
          <a:ext cx="0" cy="0"/>
          <a:chOff x="0" y="0"/>
          <a:chExt cx="0" cy="0"/>
        </a:xfrm>
      </p:grpSpPr>
      <p:sp>
        <p:nvSpPr>
          <p:cNvPr id="131" name="Shape 131"/>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p:spPr>
      </p:sp>
      <p:sp>
        <p:nvSpPr>
          <p:cNvPr id="132" name="Shape 13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zh-CN"/>
              <a:t>Good Afternoon One and All, </a:t>
            </a:r>
            <a:endParaRPr/>
          </a:p>
          <a:p>
            <a:pPr indent="0" lvl="0" marL="0">
              <a:spcBef>
                <a:spcPts val="0"/>
              </a:spcBef>
              <a:spcAft>
                <a:spcPts val="0"/>
              </a:spcAft>
              <a:buNone/>
            </a:pPr>
            <a:r>
              <a:rPr lang="zh-CN"/>
              <a:t>Me and my teammates Mengting Yang and Eugene Cheah are working on the Ride Hailing Project</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9" name="Shape 189"/>
        <p:cNvGrpSpPr/>
        <p:nvPr/>
      </p:nvGrpSpPr>
      <p:grpSpPr>
        <a:xfrm>
          <a:off x="0" y="0"/>
          <a:ext cx="0" cy="0"/>
          <a:chOff x="0" y="0"/>
          <a:chExt cx="0" cy="0"/>
        </a:xfrm>
      </p:grpSpPr>
      <p:sp>
        <p:nvSpPr>
          <p:cNvPr id="190" name="Shape 19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1" name="Shape 19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zh-CN"/>
              <a:t>This allows us to append date-time and location information to the uber database we are creating. So when we make an api request for getting the prices for the desired source and destination, we append this data to it and save it to a csv file.</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5" name="Shape 195"/>
        <p:cNvGrpSpPr/>
        <p:nvPr/>
      </p:nvGrpSpPr>
      <p:grpSpPr>
        <a:xfrm>
          <a:off x="0" y="0"/>
          <a:ext cx="0" cy="0"/>
          <a:chOff x="0" y="0"/>
          <a:chExt cx="0" cy="0"/>
        </a:xfrm>
      </p:grpSpPr>
      <p:sp>
        <p:nvSpPr>
          <p:cNvPr id="196" name="Shape 19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7" name="Shape 19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1" name="Shape 201"/>
        <p:cNvGrpSpPr/>
        <p:nvPr/>
      </p:nvGrpSpPr>
      <p:grpSpPr>
        <a:xfrm>
          <a:off x="0" y="0"/>
          <a:ext cx="0" cy="0"/>
          <a:chOff x="0" y="0"/>
          <a:chExt cx="0" cy="0"/>
        </a:xfrm>
      </p:grpSpPr>
      <p:sp>
        <p:nvSpPr>
          <p:cNvPr id="202" name="Shape 20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3" name="Shape 20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zh-CN"/>
              <a:t>So we have created a script that crawls through all the api to create a database. But </a:t>
            </a:r>
            <a:r>
              <a:rPr lang="zh-CN"/>
              <a:t>it's</a:t>
            </a:r>
            <a:r>
              <a:rPr lang="zh-CN"/>
              <a:t> not a one time thing, we need to </a:t>
            </a:r>
            <a:r>
              <a:rPr lang="zh-CN"/>
              <a:t>continuously</a:t>
            </a:r>
            <a:r>
              <a:rPr lang="zh-CN"/>
              <a:t> collect data so we can perform any analysis on it. So we chose to deploy the script on an AWS Ubuntu server. This runs our python script every 3 minutes via cronjob.</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7" name="Shape 207"/>
        <p:cNvGrpSpPr/>
        <p:nvPr/>
      </p:nvGrpSpPr>
      <p:grpSpPr>
        <a:xfrm>
          <a:off x="0" y="0"/>
          <a:ext cx="0" cy="0"/>
          <a:chOff x="0" y="0"/>
          <a:chExt cx="0" cy="0"/>
        </a:xfrm>
      </p:grpSpPr>
      <p:sp>
        <p:nvSpPr>
          <p:cNvPr id="208" name="Shape 20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9" name="Shape 20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3" name="Shape 213"/>
        <p:cNvGrpSpPr/>
        <p:nvPr/>
      </p:nvGrpSpPr>
      <p:grpSpPr>
        <a:xfrm>
          <a:off x="0" y="0"/>
          <a:ext cx="0" cy="0"/>
          <a:chOff x="0" y="0"/>
          <a:chExt cx="0" cy="0"/>
        </a:xfrm>
      </p:grpSpPr>
      <p:sp>
        <p:nvSpPr>
          <p:cNvPr id="214" name="Shape 21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5" name="Shape 21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zh-CN"/>
              <a:t>This a screenshot of our Uber data that we have scraped throughout the week.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9" name="Shape 219"/>
        <p:cNvGrpSpPr/>
        <p:nvPr/>
      </p:nvGrpSpPr>
      <p:grpSpPr>
        <a:xfrm>
          <a:off x="0" y="0"/>
          <a:ext cx="0" cy="0"/>
          <a:chOff x="0" y="0"/>
          <a:chExt cx="0" cy="0"/>
        </a:xfrm>
      </p:grpSpPr>
      <p:sp>
        <p:nvSpPr>
          <p:cNvPr id="220" name="Shape 22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1" name="Shape 22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5" name="Shape 225"/>
        <p:cNvGrpSpPr/>
        <p:nvPr/>
      </p:nvGrpSpPr>
      <p:grpSpPr>
        <a:xfrm>
          <a:off x="0" y="0"/>
          <a:ext cx="0" cy="0"/>
          <a:chOff x="0" y="0"/>
          <a:chExt cx="0" cy="0"/>
        </a:xfrm>
      </p:grpSpPr>
      <p:sp>
        <p:nvSpPr>
          <p:cNvPr id="226" name="Shape 22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7" name="Shape 22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zh-CN"/>
              <a:t>Once we have our data we need to remove the useless column that do not provide any useful. Also we are manupalating our date_time column for ease of access.</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1" name="Shape 231"/>
        <p:cNvGrpSpPr/>
        <p:nvPr/>
      </p:nvGrpSpPr>
      <p:grpSpPr>
        <a:xfrm>
          <a:off x="0" y="0"/>
          <a:ext cx="0" cy="0"/>
          <a:chOff x="0" y="0"/>
          <a:chExt cx="0" cy="0"/>
        </a:xfrm>
      </p:grpSpPr>
      <p:sp>
        <p:nvSpPr>
          <p:cNvPr id="232" name="Shape 23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3" name="Shape 23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zh-CN"/>
              <a:t>Then we set the date_time as our index to allow us to perform some time series analysis.</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7" name="Shape 237"/>
        <p:cNvGrpSpPr/>
        <p:nvPr/>
      </p:nvGrpSpPr>
      <p:grpSpPr>
        <a:xfrm>
          <a:off x="0" y="0"/>
          <a:ext cx="0" cy="0"/>
          <a:chOff x="0" y="0"/>
          <a:chExt cx="0" cy="0"/>
        </a:xfrm>
      </p:grpSpPr>
      <p:sp>
        <p:nvSpPr>
          <p:cNvPr id="238" name="Shape 23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9" name="Shape 23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zh-CN"/>
              <a:t>We implement some data transformation for getting appropriate outputs in our plots.</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3" name="Shape 243"/>
        <p:cNvGrpSpPr/>
        <p:nvPr/>
      </p:nvGrpSpPr>
      <p:grpSpPr>
        <a:xfrm>
          <a:off x="0" y="0"/>
          <a:ext cx="0" cy="0"/>
          <a:chOff x="0" y="0"/>
          <a:chExt cx="0" cy="0"/>
        </a:xfrm>
      </p:grpSpPr>
      <p:sp>
        <p:nvSpPr>
          <p:cNvPr id="244" name="Shape 24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5" name="Shape 24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 name="Shape 136"/>
        <p:cNvGrpSpPr/>
        <p:nvPr/>
      </p:nvGrpSpPr>
      <p:grpSpPr>
        <a:xfrm>
          <a:off x="0" y="0"/>
          <a:ext cx="0" cy="0"/>
          <a:chOff x="0" y="0"/>
          <a:chExt cx="0" cy="0"/>
        </a:xfrm>
      </p:grpSpPr>
      <p:sp>
        <p:nvSpPr>
          <p:cNvPr id="137" name="Shape 13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8" name="Shape 13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zh-CN"/>
              <a:t>Being an Uber driver may sound lucrative, but how real is it and can the time utilization be maximized as they also need to pay for expenses for running the car or its insurance. An Uber driver may happen to be driving at a particular location, but there is no guarantee that there are passengers there, if any. Logically speaking, it is better to have accurate predictions for an Uber driver to decide upon his/her own schedule, maximize earnings in a shorter time, and on top of that knowing all the best driving locations where ride-hailing customers are densest</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0" name="Shape 250"/>
        <p:cNvGrpSpPr/>
        <p:nvPr/>
      </p:nvGrpSpPr>
      <p:grpSpPr>
        <a:xfrm>
          <a:off x="0" y="0"/>
          <a:ext cx="0" cy="0"/>
          <a:chOff x="0" y="0"/>
          <a:chExt cx="0" cy="0"/>
        </a:xfrm>
      </p:grpSpPr>
      <p:sp>
        <p:nvSpPr>
          <p:cNvPr id="251" name="Shape 25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2" name="Shape 25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zh-CN"/>
              <a:t>Maybe delete this slide</a:t>
            </a:r>
            <a:endParaRPr/>
          </a:p>
          <a:p>
            <a:pPr indent="0" lvl="0" marL="0">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6" name="Shape 256"/>
        <p:cNvGrpSpPr/>
        <p:nvPr/>
      </p:nvGrpSpPr>
      <p:grpSpPr>
        <a:xfrm>
          <a:off x="0" y="0"/>
          <a:ext cx="0" cy="0"/>
          <a:chOff x="0" y="0"/>
          <a:chExt cx="0" cy="0"/>
        </a:xfrm>
      </p:grpSpPr>
      <p:sp>
        <p:nvSpPr>
          <p:cNvPr id="257" name="Shape 25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8" name="Shape 25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zh-CN"/>
              <a:t>Maybe delete this slide as well</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3" name="Shape 263"/>
        <p:cNvGrpSpPr/>
        <p:nvPr/>
      </p:nvGrpSpPr>
      <p:grpSpPr>
        <a:xfrm>
          <a:off x="0" y="0"/>
          <a:ext cx="0" cy="0"/>
          <a:chOff x="0" y="0"/>
          <a:chExt cx="0" cy="0"/>
        </a:xfrm>
      </p:grpSpPr>
      <p:sp>
        <p:nvSpPr>
          <p:cNvPr id="264" name="Shape 26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5" name="Shape 26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zh-CN"/>
              <a:t>We are now trying to merge both the lyft and uber in the near future, so we want both of the database have same currency units. Making it easier to compare.</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1" name="Shape 271"/>
        <p:cNvGrpSpPr/>
        <p:nvPr/>
      </p:nvGrpSpPr>
      <p:grpSpPr>
        <a:xfrm>
          <a:off x="0" y="0"/>
          <a:ext cx="0" cy="0"/>
          <a:chOff x="0" y="0"/>
          <a:chExt cx="0" cy="0"/>
        </a:xfrm>
      </p:grpSpPr>
      <p:sp>
        <p:nvSpPr>
          <p:cNvPr id="272" name="Shape 27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73" name="Shape 27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7" name="Shape 277"/>
        <p:cNvGrpSpPr/>
        <p:nvPr/>
      </p:nvGrpSpPr>
      <p:grpSpPr>
        <a:xfrm>
          <a:off x="0" y="0"/>
          <a:ext cx="0" cy="0"/>
          <a:chOff x="0" y="0"/>
          <a:chExt cx="0" cy="0"/>
        </a:xfrm>
      </p:grpSpPr>
      <p:sp>
        <p:nvSpPr>
          <p:cNvPr id="278" name="Shape 27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79" name="Shape 27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zh-CN"/>
              <a:t>We can see from the plot that the uber prices </a:t>
            </a:r>
            <a:r>
              <a:rPr lang="zh-CN"/>
              <a:t>fluctuate</a:t>
            </a:r>
            <a:r>
              <a:rPr lang="zh-CN"/>
              <a:t> a lot and there is a drastic increase in prices on some days. When we included some factors like weather, we can understand that when the weather is rough uber tends to spike its prices. Also on weekends when people tend to go out more often, it increases it prices.</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3" name="Shape 283"/>
        <p:cNvGrpSpPr/>
        <p:nvPr/>
      </p:nvGrpSpPr>
      <p:grpSpPr>
        <a:xfrm>
          <a:off x="0" y="0"/>
          <a:ext cx="0" cy="0"/>
          <a:chOff x="0" y="0"/>
          <a:chExt cx="0" cy="0"/>
        </a:xfrm>
      </p:grpSpPr>
      <p:sp>
        <p:nvSpPr>
          <p:cNvPr id="284" name="Shape 28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85" name="Shape 28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zh-CN"/>
              <a:t>We can see from the plot that the Lyft prices are more stable than Uber. There are high fluctuations when the weather is bad.</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9" name="Shape 289"/>
        <p:cNvGrpSpPr/>
        <p:nvPr/>
      </p:nvGrpSpPr>
      <p:grpSpPr>
        <a:xfrm>
          <a:off x="0" y="0"/>
          <a:ext cx="0" cy="0"/>
          <a:chOff x="0" y="0"/>
          <a:chExt cx="0" cy="0"/>
        </a:xfrm>
      </p:grpSpPr>
      <p:sp>
        <p:nvSpPr>
          <p:cNvPr id="290" name="Shape 29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91" name="Shape 29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5" name="Shape 295"/>
        <p:cNvGrpSpPr/>
        <p:nvPr/>
      </p:nvGrpSpPr>
      <p:grpSpPr>
        <a:xfrm>
          <a:off x="0" y="0"/>
          <a:ext cx="0" cy="0"/>
          <a:chOff x="0" y="0"/>
          <a:chExt cx="0" cy="0"/>
        </a:xfrm>
      </p:grpSpPr>
      <p:sp>
        <p:nvSpPr>
          <p:cNvPr id="296" name="Shape 29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97" name="Shape 29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1" name="Shape 301"/>
        <p:cNvGrpSpPr/>
        <p:nvPr/>
      </p:nvGrpSpPr>
      <p:grpSpPr>
        <a:xfrm>
          <a:off x="0" y="0"/>
          <a:ext cx="0" cy="0"/>
          <a:chOff x="0" y="0"/>
          <a:chExt cx="0" cy="0"/>
        </a:xfrm>
      </p:grpSpPr>
      <p:sp>
        <p:nvSpPr>
          <p:cNvPr id="302" name="Shape 30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03" name="Shape 30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7" name="Shape 307"/>
        <p:cNvGrpSpPr/>
        <p:nvPr/>
      </p:nvGrpSpPr>
      <p:grpSpPr>
        <a:xfrm>
          <a:off x="0" y="0"/>
          <a:ext cx="0" cy="0"/>
          <a:chOff x="0" y="0"/>
          <a:chExt cx="0" cy="0"/>
        </a:xfrm>
      </p:grpSpPr>
      <p:sp>
        <p:nvSpPr>
          <p:cNvPr id="308" name="Shape 30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09" name="Shape 30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 name="Shape 142"/>
        <p:cNvGrpSpPr/>
        <p:nvPr/>
      </p:nvGrpSpPr>
      <p:grpSpPr>
        <a:xfrm>
          <a:off x="0" y="0"/>
          <a:ext cx="0" cy="0"/>
          <a:chOff x="0" y="0"/>
          <a:chExt cx="0" cy="0"/>
        </a:xfrm>
      </p:grpSpPr>
      <p:sp>
        <p:nvSpPr>
          <p:cNvPr id="143" name="Shape 14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4" name="Shape 14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zh-CN"/>
              <a:t>Our analysis will allow to optimize the rides for Uber and Lyft drivers.</a:t>
            </a:r>
            <a:endParaRPr/>
          </a:p>
          <a:p>
            <a:pPr indent="0" lvl="0" marL="0">
              <a:spcBef>
                <a:spcPts val="0"/>
              </a:spcBef>
              <a:spcAft>
                <a:spcPts val="0"/>
              </a:spcAft>
              <a:buNone/>
            </a:pPr>
            <a:r>
              <a:rPr lang="zh-CN"/>
              <a:t>The main improvements for the driver would be </a:t>
            </a:r>
            <a:endParaRPr/>
          </a:p>
          <a:p>
            <a:pPr indent="0" lvl="0" marL="0">
              <a:spcBef>
                <a:spcPts val="0"/>
              </a:spcBef>
              <a:spcAft>
                <a:spcPts val="0"/>
              </a:spcAft>
              <a:buNone/>
            </a:pPr>
            <a:r>
              <a:rPr lang="zh-CN"/>
              <a:t>Firstly, the drivers would be only working when they think its most profitable for them making them decide their schedule.</a:t>
            </a:r>
            <a:endParaRPr/>
          </a:p>
          <a:p>
            <a:pPr indent="0" lvl="0" marL="0">
              <a:spcBef>
                <a:spcPts val="0"/>
              </a:spcBef>
              <a:spcAft>
                <a:spcPts val="0"/>
              </a:spcAft>
              <a:buNone/>
            </a:pPr>
            <a:r>
              <a:rPr lang="zh-CN"/>
              <a:t>Secondly, they can maximize their earnings by look at the factors affecting the price estimates.</a:t>
            </a:r>
            <a:endParaRPr/>
          </a:p>
          <a:p>
            <a:pPr indent="0" lvl="0" marL="0">
              <a:spcBef>
                <a:spcPts val="0"/>
              </a:spcBef>
              <a:spcAft>
                <a:spcPts val="0"/>
              </a:spcAft>
              <a:buNone/>
            </a:pPr>
            <a:r>
              <a:rPr lang="zh-CN"/>
              <a:t>Thirdly to allow the driver to find the hotspots around them so they can improve their probability of getting a ride.</a:t>
            </a:r>
            <a:endParaRPr/>
          </a:p>
          <a:p>
            <a:pPr indent="0" lvl="0" marL="0">
              <a:spcBef>
                <a:spcPts val="0"/>
              </a:spcBef>
              <a:spcAft>
                <a:spcPts val="0"/>
              </a:spcAft>
              <a:buNone/>
            </a:pPr>
            <a:r>
              <a:t/>
            </a:r>
            <a:endParaRPr/>
          </a:p>
          <a:p>
            <a:pPr indent="0" lvl="0" marL="0">
              <a:spcBef>
                <a:spcPts val="0"/>
              </a:spcBef>
              <a:spcAft>
                <a:spcPts val="0"/>
              </a:spcAft>
              <a:buNone/>
            </a:pPr>
            <a:r>
              <a:rPr lang="zh-CN"/>
              <a:t>The improvement for the customers is that they can get an idea when the rides prices are the cheapest, also they can compare the prices between Uber and Lyft.</a:t>
            </a:r>
            <a:endParaRPr/>
          </a:p>
          <a:p>
            <a:pPr indent="0" lvl="0" marL="0">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3" name="Shape 313"/>
        <p:cNvGrpSpPr/>
        <p:nvPr/>
      </p:nvGrpSpPr>
      <p:grpSpPr>
        <a:xfrm>
          <a:off x="0" y="0"/>
          <a:ext cx="0" cy="0"/>
          <a:chOff x="0" y="0"/>
          <a:chExt cx="0" cy="0"/>
        </a:xfrm>
      </p:grpSpPr>
      <p:sp>
        <p:nvSpPr>
          <p:cNvPr id="314" name="Shape 31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15" name="Shape 31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8" name="Shape 148"/>
        <p:cNvGrpSpPr/>
        <p:nvPr/>
      </p:nvGrpSpPr>
      <p:grpSpPr>
        <a:xfrm>
          <a:off x="0" y="0"/>
          <a:ext cx="0" cy="0"/>
          <a:chOff x="0" y="0"/>
          <a:chExt cx="0" cy="0"/>
        </a:xfrm>
      </p:grpSpPr>
      <p:sp>
        <p:nvSpPr>
          <p:cNvPr id="149" name="Shape 14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0" name="Shape 15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zh-CN"/>
              <a:t>Since we cannot get the actual rides data from Uber or Lyft, due to privacy purposes. So for creating a dataset that would be close to a real life simulation we chose factors like weather, time, location,temperature, etc. We have started our work using Time series analysis as it makes indexing and categorizing easier for our dataset. We are looking forward to use other algorithms like Support Vectors, K - Nearest Neighbors, and Naive Bayes, for further analysis.</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4" name="Shape 154"/>
        <p:cNvGrpSpPr/>
        <p:nvPr/>
      </p:nvGrpSpPr>
      <p:grpSpPr>
        <a:xfrm>
          <a:off x="0" y="0"/>
          <a:ext cx="0" cy="0"/>
          <a:chOff x="0" y="0"/>
          <a:chExt cx="0" cy="0"/>
        </a:xfrm>
      </p:grpSpPr>
      <p:sp>
        <p:nvSpPr>
          <p:cNvPr id="155" name="Shape 15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6" name="Shape 15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zh-CN"/>
              <a:t>To predict accurately and to restrict the scope of project, we are using the locations only within the city i.e. Boston and Cambridge Areas.</a:t>
            </a:r>
            <a:endParaRPr/>
          </a:p>
          <a:p>
            <a:pPr indent="0" lvl="0" marL="0">
              <a:spcBef>
                <a:spcPts val="0"/>
              </a:spcBef>
              <a:spcAft>
                <a:spcPts val="0"/>
              </a:spcAft>
              <a:buNone/>
            </a:pPr>
            <a:r>
              <a:rPr lang="zh-CN"/>
              <a:t>We are using zip codes to categorize different neighbourhoods within the city to make the search easier.</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2" name="Shape 162"/>
        <p:cNvGrpSpPr/>
        <p:nvPr/>
      </p:nvGrpSpPr>
      <p:grpSpPr>
        <a:xfrm>
          <a:off x="0" y="0"/>
          <a:ext cx="0" cy="0"/>
          <a:chOff x="0" y="0"/>
          <a:chExt cx="0" cy="0"/>
        </a:xfrm>
      </p:grpSpPr>
      <p:sp>
        <p:nvSpPr>
          <p:cNvPr id="163" name="Shape 16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4" name="Shape 16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zh-CN"/>
              <a:t>We are not using random </a:t>
            </a:r>
            <a:r>
              <a:rPr lang="zh-CN"/>
              <a:t>coordinates</a:t>
            </a:r>
            <a:r>
              <a:rPr lang="zh-CN"/>
              <a:t> to get source and destination because they give problematic locations like parts of oceans,etc. Instead we are using the Yelp API to get proper location. We also get more information about the businesses set up at those locations.</a:t>
            </a:r>
            <a:endParaRPr/>
          </a:p>
          <a:p>
            <a:pPr indent="0" lvl="0" marL="0">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9" name="Shape 169"/>
        <p:cNvGrpSpPr/>
        <p:nvPr/>
      </p:nvGrpSpPr>
      <p:grpSpPr>
        <a:xfrm>
          <a:off x="0" y="0"/>
          <a:ext cx="0" cy="0"/>
          <a:chOff x="0" y="0"/>
          <a:chExt cx="0" cy="0"/>
        </a:xfrm>
      </p:grpSpPr>
      <p:sp>
        <p:nvSpPr>
          <p:cNvPr id="170" name="Shape 17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1" name="Shape 17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6" name="Shape 176"/>
        <p:cNvGrpSpPr/>
        <p:nvPr/>
      </p:nvGrpSpPr>
      <p:grpSpPr>
        <a:xfrm>
          <a:off x="0" y="0"/>
          <a:ext cx="0" cy="0"/>
          <a:chOff x="0" y="0"/>
          <a:chExt cx="0" cy="0"/>
        </a:xfrm>
      </p:grpSpPr>
      <p:sp>
        <p:nvSpPr>
          <p:cNvPr id="177" name="Shape 17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8" name="Shape 17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zh-CN"/>
              <a:t>The above two commands allow us to query the Yelp Database to get name, </a:t>
            </a:r>
            <a:r>
              <a:rPr lang="zh-CN"/>
              <a:t>coordinates, address, city, state, zip code, country.</a:t>
            </a:r>
            <a:endParaRPr/>
          </a:p>
          <a:p>
            <a:pPr indent="0" lvl="0" marL="0">
              <a:spcBef>
                <a:spcPts val="0"/>
              </a:spcBef>
              <a:spcAft>
                <a:spcPts val="0"/>
              </a:spcAft>
              <a:buNone/>
            </a:pPr>
            <a:r>
              <a:rPr lang="zh-CN"/>
              <a:t>This will allow us to get random source and destinations. We are considering one factor that the distance between the source and the destination should be more than 1 mile.</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3" name="Shape 183"/>
        <p:cNvGrpSpPr/>
        <p:nvPr/>
      </p:nvGrpSpPr>
      <p:grpSpPr>
        <a:xfrm>
          <a:off x="0" y="0"/>
          <a:ext cx="0" cy="0"/>
          <a:chOff x="0" y="0"/>
          <a:chExt cx="0" cy="0"/>
        </a:xfrm>
      </p:grpSpPr>
      <p:sp>
        <p:nvSpPr>
          <p:cNvPr id="184" name="Shape 18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5" name="Shape 18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zh-CN"/>
              <a:t>We use the openweathermap api to get the weather and temperature for the source </a:t>
            </a:r>
            <a:r>
              <a:rPr lang="zh-CN"/>
              <a:t>coordinates</a:t>
            </a:r>
            <a:r>
              <a:rPr lang="zh-CN"/>
              <a:t>.</a:t>
            </a:r>
            <a:endParaRPr/>
          </a:p>
          <a:p>
            <a:pPr indent="0" lvl="0" marL="0">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Shape 10"/>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11" name="Shape 11"/>
          <p:cNvGrpSpPr/>
          <p:nvPr/>
        </p:nvGrpSpPr>
        <p:grpSpPr>
          <a:xfrm>
            <a:off x="0" y="490"/>
            <a:ext cx="5153705" cy="5134399"/>
            <a:chOff x="0" y="75"/>
            <a:chExt cx="5153705" cy="5152950"/>
          </a:xfrm>
        </p:grpSpPr>
        <p:sp>
          <p:nvSpPr>
            <p:cNvPr id="12" name="Shape 12"/>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3" name="Shape 13"/>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4" name="Shape 14"/>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5" name="Shape 15"/>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16" name="Shape 16"/>
          <p:cNvSpPr txBox="1"/>
          <p:nvPr>
            <p:ph type="ctrTitle"/>
          </p:nvPr>
        </p:nvSpPr>
        <p:spPr>
          <a:xfrm>
            <a:off x="3537150" y="1578400"/>
            <a:ext cx="5017500" cy="1578900"/>
          </a:xfrm>
          <a:prstGeom prst="rect">
            <a:avLst/>
          </a:prstGeom>
        </p:spPr>
        <p:txBody>
          <a:bodyPr anchorCtr="0" anchor="t" bIns="91425" lIns="91425" spcFirstLastPara="1" rIns="91425" wrap="square" tIns="91425"/>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7" name="Shape 17"/>
          <p:cNvSpPr txBox="1"/>
          <p:nvPr>
            <p:ph idx="1" type="subTitle"/>
          </p:nvPr>
        </p:nvSpPr>
        <p:spPr>
          <a:xfrm>
            <a:off x="5083950" y="3924925"/>
            <a:ext cx="3470700" cy="506100"/>
          </a:xfrm>
          <a:prstGeom prst="rect">
            <a:avLst/>
          </a:prstGeom>
        </p:spPr>
        <p:txBody>
          <a:bodyPr anchorCtr="0" anchor="t" bIns="91425" lIns="91425" spcFirstLastPara="1" rIns="91425" wrap="square" tIns="91425"/>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8" name="Shape 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105" name="Shape 105"/>
        <p:cNvGrpSpPr/>
        <p:nvPr/>
      </p:nvGrpSpPr>
      <p:grpSpPr>
        <a:xfrm>
          <a:off x="0" y="0"/>
          <a:ext cx="0" cy="0"/>
          <a:chOff x="0" y="0"/>
          <a:chExt cx="0" cy="0"/>
        </a:xfrm>
      </p:grpSpPr>
      <p:grpSp>
        <p:nvGrpSpPr>
          <p:cNvPr id="106" name="Shape 106"/>
          <p:cNvGrpSpPr/>
          <p:nvPr/>
        </p:nvGrpSpPr>
        <p:grpSpPr>
          <a:xfrm>
            <a:off x="4406400" y="0"/>
            <a:ext cx="4737600" cy="5143065"/>
            <a:chOff x="4406400" y="0"/>
            <a:chExt cx="4737600" cy="5143065"/>
          </a:xfrm>
        </p:grpSpPr>
        <p:sp>
          <p:nvSpPr>
            <p:cNvPr id="107" name="Shape 107"/>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8" name="Shape 108"/>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9" name="Shape 109"/>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0" name="Shape 110"/>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1" name="Shape 111"/>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2" name="Shape 112"/>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3" name="Shape 11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4" name="Shape 11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5" name="Shape 115"/>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6" name="Shape 116"/>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7" name="Shape 117"/>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8" name="Shape 118"/>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9" name="Shape 119"/>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0" name="Shape 120"/>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1" name="Shape 121"/>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2" name="Shape 122"/>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3" name="Shape 12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4" name="Shape 12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125" name="Shape 125"/>
          <p:cNvSpPr txBox="1"/>
          <p:nvPr>
            <p:ph type="title"/>
          </p:nvPr>
        </p:nvSpPr>
        <p:spPr>
          <a:xfrm>
            <a:off x="823850" y="1284675"/>
            <a:ext cx="4776000" cy="1300800"/>
          </a:xfrm>
          <a:prstGeom prst="rect">
            <a:avLst/>
          </a:prstGeom>
        </p:spPr>
        <p:txBody>
          <a:bodyPr anchorCtr="0" anchor="t" bIns="91425" lIns="91425" spcFirstLastPara="1" rIns="91425" wrap="square" tIns="91425"/>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p:txBody>
      </p:sp>
      <p:sp>
        <p:nvSpPr>
          <p:cNvPr id="126" name="Shape 126"/>
          <p:cNvSpPr txBox="1"/>
          <p:nvPr>
            <p:ph idx="1" type="body"/>
          </p:nvPr>
        </p:nvSpPr>
        <p:spPr>
          <a:xfrm>
            <a:off x="823850" y="2643124"/>
            <a:ext cx="4776000" cy="12189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27" name="Shape 12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28" name="Shape 128"/>
        <p:cNvGrpSpPr/>
        <p:nvPr/>
      </p:nvGrpSpPr>
      <p:grpSpPr>
        <a:xfrm>
          <a:off x="0" y="0"/>
          <a:ext cx="0" cy="0"/>
          <a:chOff x="0" y="0"/>
          <a:chExt cx="0" cy="0"/>
        </a:xfrm>
      </p:grpSpPr>
      <p:sp>
        <p:nvSpPr>
          <p:cNvPr id="129" name="Shape 12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9" name="Shape 19"/>
        <p:cNvGrpSpPr/>
        <p:nvPr/>
      </p:nvGrpSpPr>
      <p:grpSpPr>
        <a:xfrm>
          <a:off x="0" y="0"/>
          <a:ext cx="0" cy="0"/>
          <a:chOff x="0" y="0"/>
          <a:chExt cx="0" cy="0"/>
        </a:xfrm>
      </p:grpSpPr>
      <p:grpSp>
        <p:nvGrpSpPr>
          <p:cNvPr id="20" name="Shape 20"/>
          <p:cNvGrpSpPr/>
          <p:nvPr/>
        </p:nvGrpSpPr>
        <p:grpSpPr>
          <a:xfrm>
            <a:off x="4406400" y="0"/>
            <a:ext cx="4737600" cy="5143065"/>
            <a:chOff x="4406400" y="0"/>
            <a:chExt cx="4737600" cy="5143065"/>
          </a:xfrm>
        </p:grpSpPr>
        <p:sp>
          <p:nvSpPr>
            <p:cNvPr id="21" name="Shape 21"/>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2" name="Shape 22"/>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3" name="Shape 2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4" name="Shape 2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5" name="Shape 25"/>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6" name="Shape 26"/>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7" name="Shape 27"/>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8" name="Shape 28"/>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9" name="Shape 29"/>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0" name="Shape 30"/>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1" name="Shape 31"/>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2" name="Shape 32"/>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3" name="Shape 3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4" name="Shape 3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5" name="Shape 35"/>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6" name="Shape 36"/>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7" name="Shape 37"/>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8" name="Shape 38"/>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39" name="Shape 39"/>
          <p:cNvSpPr txBox="1"/>
          <p:nvPr>
            <p:ph type="title"/>
          </p:nvPr>
        </p:nvSpPr>
        <p:spPr>
          <a:xfrm>
            <a:off x="823850" y="2053000"/>
            <a:ext cx="4587000" cy="1148700"/>
          </a:xfrm>
          <a:prstGeom prst="rect">
            <a:avLst/>
          </a:prstGeom>
        </p:spPr>
        <p:txBody>
          <a:bodyPr anchorCtr="0" anchor="ctr"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0" name="Shape 4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41" name="Shape 41"/>
        <p:cNvGrpSpPr/>
        <p:nvPr/>
      </p:nvGrpSpPr>
      <p:grpSpPr>
        <a:xfrm>
          <a:off x="0" y="0"/>
          <a:ext cx="0" cy="0"/>
          <a:chOff x="0" y="0"/>
          <a:chExt cx="0" cy="0"/>
        </a:xfrm>
      </p:grpSpPr>
      <p:grpSp>
        <p:nvGrpSpPr>
          <p:cNvPr id="42" name="Shape 42"/>
          <p:cNvGrpSpPr/>
          <p:nvPr/>
        </p:nvGrpSpPr>
        <p:grpSpPr>
          <a:xfrm>
            <a:off x="0" y="381001"/>
            <a:ext cx="1037850" cy="1016287"/>
            <a:chOff x="0" y="381001"/>
            <a:chExt cx="1037850" cy="1016287"/>
          </a:xfrm>
        </p:grpSpPr>
        <p:sp>
          <p:nvSpPr>
            <p:cNvPr id="43" name="Shape 43"/>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4" name="Shape 4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45" name="Shape 45"/>
          <p:cNvSpPr txBox="1"/>
          <p:nvPr>
            <p:ph type="title"/>
          </p:nvPr>
        </p:nvSpPr>
        <p:spPr>
          <a:xfrm>
            <a:off x="1297500" y="393750"/>
            <a:ext cx="7038900" cy="914100"/>
          </a:xfrm>
          <a:prstGeom prst="rect">
            <a:avLst/>
          </a:prstGeom>
        </p:spPr>
        <p:txBody>
          <a:bodyPr anchorCtr="0" anchor="t"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6" name="Shape 46"/>
          <p:cNvSpPr txBox="1"/>
          <p:nvPr>
            <p:ph idx="1" type="body"/>
          </p:nvPr>
        </p:nvSpPr>
        <p:spPr>
          <a:xfrm>
            <a:off x="1297500" y="1567550"/>
            <a:ext cx="7038900" cy="29112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47" name="Shape 4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48" name="Shape 48"/>
        <p:cNvGrpSpPr/>
        <p:nvPr/>
      </p:nvGrpSpPr>
      <p:grpSpPr>
        <a:xfrm>
          <a:off x="0" y="0"/>
          <a:ext cx="0" cy="0"/>
          <a:chOff x="0" y="0"/>
          <a:chExt cx="0" cy="0"/>
        </a:xfrm>
      </p:grpSpPr>
      <p:grpSp>
        <p:nvGrpSpPr>
          <p:cNvPr id="49" name="Shape 49"/>
          <p:cNvGrpSpPr/>
          <p:nvPr/>
        </p:nvGrpSpPr>
        <p:grpSpPr>
          <a:xfrm>
            <a:off x="0" y="381001"/>
            <a:ext cx="1037850" cy="1016287"/>
            <a:chOff x="0" y="381001"/>
            <a:chExt cx="1037850" cy="1016287"/>
          </a:xfrm>
        </p:grpSpPr>
        <p:sp>
          <p:nvSpPr>
            <p:cNvPr id="50" name="Shape 50"/>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1" name="Shape 51"/>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52" name="Shape 52"/>
          <p:cNvSpPr txBox="1"/>
          <p:nvPr>
            <p:ph type="title"/>
          </p:nvPr>
        </p:nvSpPr>
        <p:spPr>
          <a:xfrm>
            <a:off x="1297500" y="393750"/>
            <a:ext cx="7038900" cy="914100"/>
          </a:xfrm>
          <a:prstGeom prst="rect">
            <a:avLst/>
          </a:prstGeom>
        </p:spPr>
        <p:txBody>
          <a:bodyPr anchorCtr="0" anchor="t"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3" name="Shape 53"/>
          <p:cNvSpPr txBox="1"/>
          <p:nvPr>
            <p:ph idx="1" type="body"/>
          </p:nvPr>
        </p:nvSpPr>
        <p:spPr>
          <a:xfrm>
            <a:off x="1297500" y="1567550"/>
            <a:ext cx="3403200" cy="29112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4" name="Shape 54"/>
          <p:cNvSpPr txBox="1"/>
          <p:nvPr>
            <p:ph idx="2" type="body"/>
          </p:nvPr>
        </p:nvSpPr>
        <p:spPr>
          <a:xfrm>
            <a:off x="4933221" y="1567550"/>
            <a:ext cx="3403200" cy="29112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5" name="Shape 5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56" name="Shape 56"/>
        <p:cNvGrpSpPr/>
        <p:nvPr/>
      </p:nvGrpSpPr>
      <p:grpSpPr>
        <a:xfrm>
          <a:off x="0" y="0"/>
          <a:ext cx="0" cy="0"/>
          <a:chOff x="0" y="0"/>
          <a:chExt cx="0" cy="0"/>
        </a:xfrm>
      </p:grpSpPr>
      <p:grpSp>
        <p:nvGrpSpPr>
          <p:cNvPr id="57" name="Shape 57"/>
          <p:cNvGrpSpPr/>
          <p:nvPr/>
        </p:nvGrpSpPr>
        <p:grpSpPr>
          <a:xfrm>
            <a:off x="0" y="381001"/>
            <a:ext cx="1037850" cy="1016287"/>
            <a:chOff x="0" y="381001"/>
            <a:chExt cx="1037850" cy="1016287"/>
          </a:xfrm>
        </p:grpSpPr>
        <p:sp>
          <p:nvSpPr>
            <p:cNvPr id="58" name="Shape 58"/>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9" name="Shape 5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60" name="Shape 60"/>
          <p:cNvSpPr txBox="1"/>
          <p:nvPr>
            <p:ph type="title"/>
          </p:nvPr>
        </p:nvSpPr>
        <p:spPr>
          <a:xfrm>
            <a:off x="1297500" y="393750"/>
            <a:ext cx="7038900" cy="914100"/>
          </a:xfrm>
          <a:prstGeom prst="rect">
            <a:avLst/>
          </a:prstGeom>
        </p:spPr>
        <p:txBody>
          <a:bodyPr anchorCtr="0" anchor="t"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1" name="Shape 6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62" name="Shape 62"/>
        <p:cNvGrpSpPr/>
        <p:nvPr/>
      </p:nvGrpSpPr>
      <p:grpSpPr>
        <a:xfrm>
          <a:off x="0" y="0"/>
          <a:ext cx="0" cy="0"/>
          <a:chOff x="0" y="0"/>
          <a:chExt cx="0" cy="0"/>
        </a:xfrm>
      </p:grpSpPr>
      <p:grpSp>
        <p:nvGrpSpPr>
          <p:cNvPr id="63" name="Shape 63"/>
          <p:cNvGrpSpPr/>
          <p:nvPr/>
        </p:nvGrpSpPr>
        <p:grpSpPr>
          <a:xfrm>
            <a:off x="0" y="381001"/>
            <a:ext cx="1037850" cy="1016287"/>
            <a:chOff x="0" y="381001"/>
            <a:chExt cx="1037850" cy="1016287"/>
          </a:xfrm>
        </p:grpSpPr>
        <p:sp>
          <p:nvSpPr>
            <p:cNvPr id="64" name="Shape 6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5" name="Shape 6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66" name="Shape 66"/>
          <p:cNvSpPr txBox="1"/>
          <p:nvPr>
            <p:ph type="title"/>
          </p:nvPr>
        </p:nvSpPr>
        <p:spPr>
          <a:xfrm>
            <a:off x="1297500" y="393750"/>
            <a:ext cx="3798900" cy="1493100"/>
          </a:xfrm>
          <a:prstGeom prst="rect">
            <a:avLst/>
          </a:prstGeom>
        </p:spPr>
        <p:txBody>
          <a:bodyPr anchorCtr="0" anchor="t"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7" name="Shape 67"/>
          <p:cNvSpPr txBox="1"/>
          <p:nvPr>
            <p:ph idx="1" type="body"/>
          </p:nvPr>
        </p:nvSpPr>
        <p:spPr>
          <a:xfrm>
            <a:off x="1297500" y="1972550"/>
            <a:ext cx="3798900" cy="24159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8" name="Shape 6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69" name="Shape 69"/>
        <p:cNvGrpSpPr/>
        <p:nvPr/>
      </p:nvGrpSpPr>
      <p:grpSpPr>
        <a:xfrm>
          <a:off x="0" y="0"/>
          <a:ext cx="0" cy="0"/>
          <a:chOff x="0" y="0"/>
          <a:chExt cx="0" cy="0"/>
        </a:xfrm>
      </p:grpSpPr>
      <p:grpSp>
        <p:nvGrpSpPr>
          <p:cNvPr id="70" name="Shape 70"/>
          <p:cNvGrpSpPr/>
          <p:nvPr/>
        </p:nvGrpSpPr>
        <p:grpSpPr>
          <a:xfrm>
            <a:off x="4406400" y="0"/>
            <a:ext cx="4737600" cy="5143500"/>
            <a:chOff x="4406400" y="0"/>
            <a:chExt cx="4737600" cy="5143500"/>
          </a:xfrm>
        </p:grpSpPr>
        <p:sp>
          <p:nvSpPr>
            <p:cNvPr id="71" name="Shape 71"/>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2" name="Shape 72"/>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3" name="Shape 73"/>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4" name="Shape 74"/>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5" name="Shape 75"/>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6" name="Shape 76"/>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7" name="Shape 77"/>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8" name="Shape 78"/>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9" name="Shape 79"/>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0" name="Shape 80"/>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1" name="Shape 81"/>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2" name="Shape 82"/>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3" name="Shape 83"/>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4" name="Shape 84"/>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5" name="Shape 85"/>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6" name="Shape 86"/>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7" name="Shape 87"/>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8" name="Shape 8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89" name="Shape 89"/>
          <p:cNvSpPr txBox="1"/>
          <p:nvPr>
            <p:ph type="title"/>
          </p:nvPr>
        </p:nvSpPr>
        <p:spPr>
          <a:xfrm>
            <a:off x="823850" y="866775"/>
            <a:ext cx="4587000" cy="3521100"/>
          </a:xfrm>
          <a:prstGeom prst="rect">
            <a:avLst/>
          </a:prstGeom>
        </p:spPr>
        <p:txBody>
          <a:bodyPr anchorCtr="0" anchor="ctr"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0" name="Shape 9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91" name="Shape 91"/>
        <p:cNvGrpSpPr/>
        <p:nvPr/>
      </p:nvGrpSpPr>
      <p:grpSpPr>
        <a:xfrm>
          <a:off x="0" y="0"/>
          <a:ext cx="0" cy="0"/>
          <a:chOff x="0" y="0"/>
          <a:chExt cx="0" cy="0"/>
        </a:xfrm>
      </p:grpSpPr>
      <p:grpSp>
        <p:nvGrpSpPr>
          <p:cNvPr id="92" name="Shape 92"/>
          <p:cNvGrpSpPr/>
          <p:nvPr/>
        </p:nvGrpSpPr>
        <p:grpSpPr>
          <a:xfrm>
            <a:off x="0" y="381001"/>
            <a:ext cx="1037850" cy="1016287"/>
            <a:chOff x="0" y="381001"/>
            <a:chExt cx="1037850" cy="1016287"/>
          </a:xfrm>
        </p:grpSpPr>
        <p:sp>
          <p:nvSpPr>
            <p:cNvPr id="93" name="Shape 93"/>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4" name="Shape 9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95" name="Shape 95"/>
          <p:cNvSpPr txBox="1"/>
          <p:nvPr>
            <p:ph type="title"/>
          </p:nvPr>
        </p:nvSpPr>
        <p:spPr>
          <a:xfrm>
            <a:off x="1297500" y="1658325"/>
            <a:ext cx="3036300" cy="1751700"/>
          </a:xfrm>
          <a:prstGeom prst="rect">
            <a:avLst/>
          </a:prstGeom>
        </p:spPr>
        <p:txBody>
          <a:bodyPr anchorCtr="0" anchor="t"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96" name="Shape 96"/>
          <p:cNvSpPr txBox="1"/>
          <p:nvPr>
            <p:ph idx="1" type="subTitle"/>
          </p:nvPr>
        </p:nvSpPr>
        <p:spPr>
          <a:xfrm>
            <a:off x="1297500" y="3538000"/>
            <a:ext cx="3036300" cy="506100"/>
          </a:xfrm>
          <a:prstGeom prst="rect">
            <a:avLst/>
          </a:prstGeom>
        </p:spPr>
        <p:txBody>
          <a:bodyPr anchorCtr="0" anchor="t" bIns="91425" lIns="91425" spcFirstLastPara="1" rIns="91425" wrap="square" tIns="91425"/>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97" name="Shape 97"/>
          <p:cNvSpPr txBox="1"/>
          <p:nvPr>
            <p:ph idx="2" type="body"/>
          </p:nvPr>
        </p:nvSpPr>
        <p:spPr>
          <a:xfrm>
            <a:off x="4648200" y="1696600"/>
            <a:ext cx="3676800" cy="23475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8" name="Shape 9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99" name="Shape 99"/>
        <p:cNvGrpSpPr/>
        <p:nvPr/>
      </p:nvGrpSpPr>
      <p:grpSpPr>
        <a:xfrm>
          <a:off x="0" y="0"/>
          <a:ext cx="0" cy="0"/>
          <a:chOff x="0" y="0"/>
          <a:chExt cx="0" cy="0"/>
        </a:xfrm>
      </p:grpSpPr>
      <p:grpSp>
        <p:nvGrpSpPr>
          <p:cNvPr id="100" name="Shape 100"/>
          <p:cNvGrpSpPr/>
          <p:nvPr/>
        </p:nvGrpSpPr>
        <p:grpSpPr>
          <a:xfrm>
            <a:off x="0" y="4128572"/>
            <a:ext cx="698925" cy="684657"/>
            <a:chOff x="0" y="3785672"/>
            <a:chExt cx="698925" cy="684657"/>
          </a:xfrm>
        </p:grpSpPr>
        <p:sp>
          <p:nvSpPr>
            <p:cNvPr id="101" name="Shape 101"/>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2" name="Shape 102"/>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103" name="Shape 103"/>
          <p:cNvSpPr txBox="1"/>
          <p:nvPr>
            <p:ph idx="1" type="body"/>
          </p:nvPr>
        </p:nvSpPr>
        <p:spPr>
          <a:xfrm>
            <a:off x="812725" y="4305375"/>
            <a:ext cx="6936000" cy="5238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300"/>
              <a:buNone/>
              <a:defRPr/>
            </a:lvl1pPr>
          </a:lstStyle>
          <a:p/>
        </p:txBody>
      </p:sp>
      <p:sp>
        <p:nvSpPr>
          <p:cNvPr id="104" name="Shape 10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zh-C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focus">
    <p:bg>
      <p:bgPr>
        <a:solidFill>
          <a:schemeClr val="dk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Shape 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Shape 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2.png"/><Relationship Id="rId4" Type="http://schemas.openxmlformats.org/officeDocument/2006/relationships/image" Target="../media/image1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1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hyperlink" Target="https://developer.uber.com/dashboard/" TargetMode="External"/><Relationship Id="rId4" Type="http://schemas.openxmlformats.org/officeDocument/2006/relationships/hyperlink" Target="https://www.lyft.com/developers" TargetMode="External"/><Relationship Id="rId5" Type="http://schemas.openxmlformats.org/officeDocument/2006/relationships/hyperlink" Target="https://openweathermap.org/api" TargetMode="External"/><Relationship Id="rId6" Type="http://schemas.openxmlformats.org/officeDocument/2006/relationships/hyperlink" Target="https://www.yelp.com/developers"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png"/><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 name="Shape 133"/>
        <p:cNvGrpSpPr/>
        <p:nvPr/>
      </p:nvGrpSpPr>
      <p:grpSpPr>
        <a:xfrm>
          <a:off x="0" y="0"/>
          <a:ext cx="0" cy="0"/>
          <a:chOff x="0" y="0"/>
          <a:chExt cx="0" cy="0"/>
        </a:xfrm>
      </p:grpSpPr>
      <p:sp>
        <p:nvSpPr>
          <p:cNvPr id="134" name="Shape 134"/>
          <p:cNvSpPr txBox="1"/>
          <p:nvPr>
            <p:ph type="ctrTitle"/>
          </p:nvPr>
        </p:nvSpPr>
        <p:spPr>
          <a:xfrm>
            <a:off x="3537150" y="1578400"/>
            <a:ext cx="5017500" cy="8919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zh-CN"/>
              <a:t>Rides Project</a:t>
            </a:r>
            <a:endParaRPr/>
          </a:p>
        </p:txBody>
      </p:sp>
      <p:sp>
        <p:nvSpPr>
          <p:cNvPr id="135" name="Shape 135"/>
          <p:cNvSpPr txBox="1"/>
          <p:nvPr>
            <p:ph idx="1" type="subTitle"/>
          </p:nvPr>
        </p:nvSpPr>
        <p:spPr>
          <a:xfrm>
            <a:off x="5891700" y="3137325"/>
            <a:ext cx="2746500" cy="11232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zh-CN" sz="2000">
                <a:latin typeface="Montserrat"/>
                <a:ea typeface="Montserrat"/>
                <a:cs typeface="Montserrat"/>
                <a:sym typeface="Montserrat"/>
              </a:rPr>
              <a:t>Eugene Cheah</a:t>
            </a:r>
            <a:endParaRPr sz="2000">
              <a:latin typeface="Montserrat"/>
              <a:ea typeface="Montserrat"/>
              <a:cs typeface="Montserrat"/>
              <a:sym typeface="Montserrat"/>
            </a:endParaRPr>
          </a:p>
          <a:p>
            <a:pPr indent="0" lvl="0" marL="0" rtl="0">
              <a:spcBef>
                <a:spcPts val="0"/>
              </a:spcBef>
              <a:spcAft>
                <a:spcPts val="0"/>
              </a:spcAft>
              <a:buNone/>
            </a:pPr>
            <a:r>
              <a:rPr lang="zh-CN" sz="2000">
                <a:latin typeface="Montserrat"/>
                <a:ea typeface="Montserrat"/>
                <a:cs typeface="Montserrat"/>
                <a:sym typeface="Montserrat"/>
              </a:rPr>
              <a:t>Mengting</a:t>
            </a:r>
            <a:r>
              <a:rPr lang="zh-CN" sz="2000"/>
              <a:t> </a:t>
            </a:r>
            <a:r>
              <a:rPr lang="zh-CN" sz="2000">
                <a:latin typeface="Montserrat"/>
                <a:ea typeface="Montserrat"/>
                <a:cs typeface="Montserrat"/>
                <a:sym typeface="Montserrat"/>
              </a:rPr>
              <a:t>Yang</a:t>
            </a:r>
            <a:endParaRPr sz="2000">
              <a:latin typeface="Montserrat"/>
              <a:ea typeface="Montserrat"/>
              <a:cs typeface="Montserrat"/>
              <a:sym typeface="Montserrat"/>
            </a:endParaRPr>
          </a:p>
          <a:p>
            <a:pPr indent="0" lvl="0" marL="0" marR="0" rtl="0" algn="l">
              <a:lnSpc>
                <a:spcPct val="100000"/>
              </a:lnSpc>
              <a:spcBef>
                <a:spcPts val="0"/>
              </a:spcBef>
              <a:spcAft>
                <a:spcPts val="0"/>
              </a:spcAft>
              <a:buNone/>
            </a:pPr>
            <a:r>
              <a:rPr lang="zh-CN" sz="2000">
                <a:latin typeface="Montserrat"/>
                <a:ea typeface="Montserrat"/>
                <a:cs typeface="Montserrat"/>
                <a:sym typeface="Montserrat"/>
              </a:rPr>
              <a:t>Rahil Shah</a:t>
            </a:r>
            <a:endParaRPr sz="20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2" name="Shape 192"/>
        <p:cNvGrpSpPr/>
        <p:nvPr/>
      </p:nvGrpSpPr>
      <p:grpSpPr>
        <a:xfrm>
          <a:off x="0" y="0"/>
          <a:ext cx="0" cy="0"/>
          <a:chOff x="0" y="0"/>
          <a:chExt cx="0" cy="0"/>
        </a:xfrm>
      </p:grpSpPr>
      <p:sp>
        <p:nvSpPr>
          <p:cNvPr id="193" name="Shape 193"/>
          <p:cNvSpPr txBox="1"/>
          <p:nvPr>
            <p:ph type="title"/>
          </p:nvPr>
        </p:nvSpPr>
        <p:spPr>
          <a:xfrm>
            <a:off x="1052550" y="379075"/>
            <a:ext cx="7038900" cy="4773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1600"/>
              </a:spcAft>
              <a:buNone/>
            </a:pPr>
            <a:r>
              <a:rPr b="1" lang="zh-CN" sz="2000"/>
              <a:t>7.  Get data of Uber rides</a:t>
            </a:r>
            <a:endParaRPr b="1"/>
          </a:p>
        </p:txBody>
      </p:sp>
      <p:pic>
        <p:nvPicPr>
          <p:cNvPr id="194" name="Shape 194"/>
          <p:cNvPicPr preferRelativeResize="0"/>
          <p:nvPr/>
        </p:nvPicPr>
        <p:blipFill>
          <a:blip r:embed="rId3">
            <a:alphaModFix/>
          </a:blip>
          <a:stretch>
            <a:fillRect/>
          </a:stretch>
        </p:blipFill>
        <p:spPr>
          <a:xfrm>
            <a:off x="2255900" y="808625"/>
            <a:ext cx="4518874" cy="420359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8" name="Shape 198"/>
        <p:cNvGrpSpPr/>
        <p:nvPr/>
      </p:nvGrpSpPr>
      <p:grpSpPr>
        <a:xfrm>
          <a:off x="0" y="0"/>
          <a:ext cx="0" cy="0"/>
          <a:chOff x="0" y="0"/>
          <a:chExt cx="0" cy="0"/>
        </a:xfrm>
      </p:grpSpPr>
      <p:sp>
        <p:nvSpPr>
          <p:cNvPr id="199" name="Shape 199"/>
          <p:cNvSpPr txBox="1"/>
          <p:nvPr>
            <p:ph type="title"/>
          </p:nvPr>
        </p:nvSpPr>
        <p:spPr>
          <a:xfrm>
            <a:off x="1052550" y="310225"/>
            <a:ext cx="7038900" cy="4773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1600"/>
              </a:spcAft>
              <a:buNone/>
            </a:pPr>
            <a:r>
              <a:rPr b="1" lang="zh-CN" sz="2000"/>
              <a:t>8</a:t>
            </a:r>
            <a:r>
              <a:rPr b="1" lang="zh-CN" sz="2000"/>
              <a:t>.  Get data of Lyft rides</a:t>
            </a:r>
            <a:endParaRPr b="1"/>
          </a:p>
        </p:txBody>
      </p:sp>
      <p:pic>
        <p:nvPicPr>
          <p:cNvPr id="200" name="Shape 200"/>
          <p:cNvPicPr preferRelativeResize="0"/>
          <p:nvPr/>
        </p:nvPicPr>
        <p:blipFill>
          <a:blip r:embed="rId3">
            <a:alphaModFix/>
          </a:blip>
          <a:stretch>
            <a:fillRect/>
          </a:stretch>
        </p:blipFill>
        <p:spPr>
          <a:xfrm>
            <a:off x="1811225" y="787525"/>
            <a:ext cx="5780187" cy="408700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4" name="Shape 204"/>
        <p:cNvGrpSpPr/>
        <p:nvPr/>
      </p:nvGrpSpPr>
      <p:grpSpPr>
        <a:xfrm>
          <a:off x="0" y="0"/>
          <a:ext cx="0" cy="0"/>
          <a:chOff x="0" y="0"/>
          <a:chExt cx="0" cy="0"/>
        </a:xfrm>
      </p:grpSpPr>
      <p:sp>
        <p:nvSpPr>
          <p:cNvPr id="205" name="Shape 205"/>
          <p:cNvSpPr txBox="1"/>
          <p:nvPr>
            <p:ph type="title"/>
          </p:nvPr>
        </p:nvSpPr>
        <p:spPr>
          <a:xfrm>
            <a:off x="1166225" y="727900"/>
            <a:ext cx="7038900" cy="6087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1600"/>
              </a:spcAft>
              <a:buNone/>
            </a:pPr>
            <a:r>
              <a:rPr b="1" lang="zh-CN" sz="2000"/>
              <a:t>9.  Put it on server to run for one week</a:t>
            </a:r>
            <a:endParaRPr b="1"/>
          </a:p>
        </p:txBody>
      </p:sp>
      <p:sp>
        <p:nvSpPr>
          <p:cNvPr id="206" name="Shape 206"/>
          <p:cNvSpPr txBox="1"/>
          <p:nvPr>
            <p:ph idx="1" type="body"/>
          </p:nvPr>
        </p:nvSpPr>
        <p:spPr>
          <a:xfrm>
            <a:off x="263950" y="1639150"/>
            <a:ext cx="8472900" cy="30270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zh-CN" sz="2000">
                <a:latin typeface="Montserrat"/>
                <a:ea typeface="Montserrat"/>
                <a:cs typeface="Montserrat"/>
                <a:sym typeface="Montserrat"/>
              </a:rPr>
              <a:t>We choose Amazon Web Services (AWS) and set up an Ubuntu server to perform a Cron Job. It executes our Python script every three minute via crontab, which continuously appends data to and increases the dataset for the project.</a:t>
            </a:r>
            <a:endParaRPr sz="2000">
              <a:latin typeface="Montserrat"/>
              <a:ea typeface="Montserrat"/>
              <a:cs typeface="Montserrat"/>
              <a:sym typeface="Montserrat"/>
            </a:endParaRPr>
          </a:p>
          <a:p>
            <a:pPr indent="0" lvl="0" marL="0" rtl="0">
              <a:spcBef>
                <a:spcPts val="1600"/>
              </a:spcBef>
              <a:spcAft>
                <a:spcPts val="0"/>
              </a:spcAft>
              <a:buNone/>
            </a:pPr>
            <a:r>
              <a:t/>
            </a:r>
            <a:endParaRPr sz="2000">
              <a:latin typeface="Montserrat"/>
              <a:ea typeface="Montserrat"/>
              <a:cs typeface="Montserrat"/>
              <a:sym typeface="Montserrat"/>
            </a:endParaRPr>
          </a:p>
          <a:p>
            <a:pPr indent="0" lvl="0" marL="0" marR="0" rtl="0" algn="l">
              <a:lnSpc>
                <a:spcPct val="115000"/>
              </a:lnSpc>
              <a:spcBef>
                <a:spcPts val="1600"/>
              </a:spcBef>
              <a:spcAft>
                <a:spcPts val="0"/>
              </a:spcAft>
              <a:buNone/>
            </a:pPr>
            <a:r>
              <a:rPr lang="zh-CN" sz="1600">
                <a:latin typeface="Montserrat"/>
                <a:ea typeface="Montserrat"/>
                <a:cs typeface="Montserrat"/>
                <a:sym typeface="Montserrat"/>
              </a:rPr>
              <a:t>*  Ubuntu is an open source software operating system that runs from the desktop, to the cloud, to all your internet connected things</a:t>
            </a:r>
            <a:endParaRPr sz="1600">
              <a:latin typeface="Montserrat"/>
              <a:ea typeface="Montserrat"/>
              <a:cs typeface="Montserrat"/>
              <a:sym typeface="Montserrat"/>
            </a:endParaRPr>
          </a:p>
          <a:p>
            <a:pPr indent="0" lvl="0" marL="0">
              <a:spcBef>
                <a:spcPts val="1600"/>
              </a:spcBef>
              <a:spcAft>
                <a:spcPts val="0"/>
              </a:spcAft>
              <a:buNone/>
            </a:pPr>
            <a:r>
              <a:rPr lang="zh-CN"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a:spcBef>
                <a:spcPts val="1600"/>
              </a:spcBef>
              <a:spcAft>
                <a:spcPts val="0"/>
              </a:spcAft>
              <a:buNone/>
            </a:pPr>
            <a:r>
              <a:rPr lang="zh-CN"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a:spcBef>
                <a:spcPts val="1600"/>
              </a:spcBef>
              <a:spcAft>
                <a:spcPts val="0"/>
              </a:spcAft>
              <a:buNone/>
            </a:pPr>
            <a:r>
              <a:rPr lang="zh-CN"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a:spcBef>
                <a:spcPts val="1600"/>
              </a:spcBef>
              <a:spcAft>
                <a:spcPts val="0"/>
              </a:spcAft>
              <a:buNone/>
            </a:pPr>
            <a:r>
              <a:rPr lang="zh-CN"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a:spcBef>
                <a:spcPts val="1600"/>
              </a:spcBef>
              <a:spcAft>
                <a:spcPts val="160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0" name="Shape 210"/>
        <p:cNvGrpSpPr/>
        <p:nvPr/>
      </p:nvGrpSpPr>
      <p:grpSpPr>
        <a:xfrm>
          <a:off x="0" y="0"/>
          <a:ext cx="0" cy="0"/>
          <a:chOff x="0" y="0"/>
          <a:chExt cx="0" cy="0"/>
        </a:xfrm>
      </p:grpSpPr>
      <p:pic>
        <p:nvPicPr>
          <p:cNvPr id="211" name="Shape 211"/>
          <p:cNvPicPr preferRelativeResize="0"/>
          <p:nvPr/>
        </p:nvPicPr>
        <p:blipFill>
          <a:blip r:embed="rId3">
            <a:alphaModFix/>
          </a:blip>
          <a:stretch>
            <a:fillRect/>
          </a:stretch>
        </p:blipFill>
        <p:spPr>
          <a:xfrm>
            <a:off x="1176825" y="389075"/>
            <a:ext cx="6790375" cy="4191100"/>
          </a:xfrm>
          <a:prstGeom prst="rect">
            <a:avLst/>
          </a:prstGeom>
          <a:noFill/>
          <a:ln>
            <a:noFill/>
          </a:ln>
        </p:spPr>
      </p:pic>
      <p:sp>
        <p:nvSpPr>
          <p:cNvPr id="212" name="Shape 212"/>
          <p:cNvSpPr txBox="1"/>
          <p:nvPr/>
        </p:nvSpPr>
        <p:spPr>
          <a:xfrm>
            <a:off x="3090900" y="4580175"/>
            <a:ext cx="3246000" cy="5871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rPr lang="zh-CN" sz="2000">
                <a:solidFill>
                  <a:schemeClr val="lt1"/>
                </a:solidFill>
                <a:latin typeface="Montserrat"/>
                <a:ea typeface="Montserrat"/>
                <a:cs typeface="Montserrat"/>
                <a:sym typeface="Montserrat"/>
              </a:rPr>
              <a:t>screenshot of the server</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6" name="Shape 216"/>
        <p:cNvGrpSpPr/>
        <p:nvPr/>
      </p:nvGrpSpPr>
      <p:grpSpPr>
        <a:xfrm>
          <a:off x="0" y="0"/>
          <a:ext cx="0" cy="0"/>
          <a:chOff x="0" y="0"/>
          <a:chExt cx="0" cy="0"/>
        </a:xfrm>
      </p:grpSpPr>
      <p:sp>
        <p:nvSpPr>
          <p:cNvPr id="217" name="Shape 217"/>
          <p:cNvSpPr txBox="1"/>
          <p:nvPr>
            <p:ph type="title"/>
          </p:nvPr>
        </p:nvSpPr>
        <p:spPr>
          <a:xfrm>
            <a:off x="1106550" y="739850"/>
            <a:ext cx="1841100" cy="5133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b="1" lang="zh-CN"/>
              <a:t>Uber.csv</a:t>
            </a:r>
            <a:endParaRPr b="1"/>
          </a:p>
        </p:txBody>
      </p:sp>
      <p:pic>
        <p:nvPicPr>
          <p:cNvPr id="218" name="Shape 218"/>
          <p:cNvPicPr preferRelativeResize="0"/>
          <p:nvPr/>
        </p:nvPicPr>
        <p:blipFill rotWithShape="1">
          <a:blip r:embed="rId3">
            <a:alphaModFix/>
          </a:blip>
          <a:srcRect b="56419" l="0" r="0" t="0"/>
          <a:stretch/>
        </p:blipFill>
        <p:spPr>
          <a:xfrm>
            <a:off x="152400" y="1999925"/>
            <a:ext cx="8839203" cy="15139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2" name="Shape 222"/>
        <p:cNvGrpSpPr/>
        <p:nvPr/>
      </p:nvGrpSpPr>
      <p:grpSpPr>
        <a:xfrm>
          <a:off x="0" y="0"/>
          <a:ext cx="0" cy="0"/>
          <a:chOff x="0" y="0"/>
          <a:chExt cx="0" cy="0"/>
        </a:xfrm>
      </p:grpSpPr>
      <p:sp>
        <p:nvSpPr>
          <p:cNvPr id="223" name="Shape 223"/>
          <p:cNvSpPr txBox="1"/>
          <p:nvPr>
            <p:ph type="title"/>
          </p:nvPr>
        </p:nvSpPr>
        <p:spPr>
          <a:xfrm>
            <a:off x="1118475" y="739825"/>
            <a:ext cx="1841100" cy="5133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b="1" lang="zh-CN"/>
              <a:t>Lyft.</a:t>
            </a:r>
            <a:r>
              <a:rPr b="1" lang="zh-CN"/>
              <a:t>csv</a:t>
            </a:r>
            <a:endParaRPr b="1"/>
          </a:p>
        </p:txBody>
      </p:sp>
      <p:pic>
        <p:nvPicPr>
          <p:cNvPr id="224" name="Shape 224"/>
          <p:cNvPicPr preferRelativeResize="0"/>
          <p:nvPr/>
        </p:nvPicPr>
        <p:blipFill rotWithShape="1">
          <a:blip r:embed="rId3">
            <a:alphaModFix/>
          </a:blip>
          <a:srcRect b="39338" l="0" r="0" t="0"/>
          <a:stretch/>
        </p:blipFill>
        <p:spPr>
          <a:xfrm>
            <a:off x="736775" y="1824325"/>
            <a:ext cx="7861401" cy="216059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8" name="Shape 228"/>
        <p:cNvGrpSpPr/>
        <p:nvPr/>
      </p:nvGrpSpPr>
      <p:grpSpPr>
        <a:xfrm>
          <a:off x="0" y="0"/>
          <a:ext cx="0" cy="0"/>
          <a:chOff x="0" y="0"/>
          <a:chExt cx="0" cy="0"/>
        </a:xfrm>
      </p:grpSpPr>
      <p:pic>
        <p:nvPicPr>
          <p:cNvPr id="229" name="Shape 229"/>
          <p:cNvPicPr preferRelativeResize="0"/>
          <p:nvPr/>
        </p:nvPicPr>
        <p:blipFill>
          <a:blip r:embed="rId3">
            <a:alphaModFix/>
          </a:blip>
          <a:stretch>
            <a:fillRect/>
          </a:stretch>
        </p:blipFill>
        <p:spPr>
          <a:xfrm>
            <a:off x="274825" y="1914900"/>
            <a:ext cx="8594351" cy="1772175"/>
          </a:xfrm>
          <a:prstGeom prst="rect">
            <a:avLst/>
          </a:prstGeom>
          <a:noFill/>
          <a:ln>
            <a:noFill/>
          </a:ln>
        </p:spPr>
      </p:pic>
      <p:sp>
        <p:nvSpPr>
          <p:cNvPr id="230" name="Shape 230"/>
          <p:cNvSpPr txBox="1"/>
          <p:nvPr/>
        </p:nvSpPr>
        <p:spPr>
          <a:xfrm>
            <a:off x="1097900" y="823450"/>
            <a:ext cx="7065000" cy="513000"/>
          </a:xfrm>
          <a:prstGeom prst="rect">
            <a:avLst/>
          </a:prstGeom>
          <a:noFill/>
          <a:ln>
            <a:noFill/>
          </a:ln>
        </p:spPr>
        <p:txBody>
          <a:bodyPr anchorCtr="0" anchor="ctr" bIns="91425" lIns="91425" spcFirstLastPara="1" rIns="91425" wrap="square" tIns="91425">
            <a:noAutofit/>
          </a:bodyPr>
          <a:lstStyle/>
          <a:p>
            <a:pPr indent="0" lvl="0" marL="0" rtl="0">
              <a:lnSpc>
                <a:spcPct val="115000"/>
              </a:lnSpc>
              <a:spcBef>
                <a:spcPts val="0"/>
              </a:spcBef>
              <a:spcAft>
                <a:spcPts val="0"/>
              </a:spcAft>
              <a:buNone/>
            </a:pPr>
            <a:r>
              <a:rPr b="1" lang="zh-CN" sz="2000">
                <a:solidFill>
                  <a:schemeClr val="lt1"/>
                </a:solidFill>
                <a:latin typeface="Montserrat"/>
                <a:ea typeface="Montserrat"/>
                <a:cs typeface="Montserrat"/>
                <a:sym typeface="Montserrat"/>
              </a:rPr>
              <a:t>10</a:t>
            </a:r>
            <a:r>
              <a:rPr b="1" lang="zh-CN" sz="2000">
                <a:solidFill>
                  <a:schemeClr val="lt1"/>
                </a:solidFill>
                <a:latin typeface="Montserrat"/>
                <a:ea typeface="Montserrat"/>
                <a:cs typeface="Montserrat"/>
                <a:sym typeface="Montserrat"/>
              </a:rPr>
              <a:t>. Read Uber csv </a:t>
            </a:r>
            <a:endParaRPr b="1" sz="2000">
              <a:solidFill>
                <a:schemeClr val="lt1"/>
              </a:solidFill>
              <a:latin typeface="Montserrat"/>
              <a:ea typeface="Montserrat"/>
              <a:cs typeface="Montserrat"/>
              <a:sym typeface="Montserrat"/>
            </a:endParaRPr>
          </a:p>
          <a:p>
            <a:pPr indent="0" lvl="0" marL="0" rtl="0">
              <a:lnSpc>
                <a:spcPct val="115000"/>
              </a:lnSpc>
              <a:spcBef>
                <a:spcPts val="1600"/>
              </a:spcBef>
              <a:spcAft>
                <a:spcPts val="1600"/>
              </a:spcAft>
              <a:buNone/>
            </a:pPr>
            <a:r>
              <a:rPr b="1" lang="zh-CN" sz="2000">
                <a:solidFill>
                  <a:schemeClr val="lt1"/>
                </a:solidFill>
                <a:latin typeface="Montserrat"/>
                <a:ea typeface="Montserrat"/>
                <a:cs typeface="Montserrat"/>
                <a:sym typeface="Montserrat"/>
              </a:rPr>
              <a:t>Combine day and time and round into minute</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4" name="Shape 234"/>
        <p:cNvGrpSpPr/>
        <p:nvPr/>
      </p:nvGrpSpPr>
      <p:grpSpPr>
        <a:xfrm>
          <a:off x="0" y="0"/>
          <a:ext cx="0" cy="0"/>
          <a:chOff x="0" y="0"/>
          <a:chExt cx="0" cy="0"/>
        </a:xfrm>
      </p:grpSpPr>
      <p:sp>
        <p:nvSpPr>
          <p:cNvPr id="235" name="Shape 235"/>
          <p:cNvSpPr txBox="1"/>
          <p:nvPr/>
        </p:nvSpPr>
        <p:spPr>
          <a:xfrm>
            <a:off x="1097900" y="823450"/>
            <a:ext cx="7458600" cy="513000"/>
          </a:xfrm>
          <a:prstGeom prst="rect">
            <a:avLst/>
          </a:prstGeom>
          <a:noFill/>
          <a:ln>
            <a:noFill/>
          </a:ln>
        </p:spPr>
        <p:txBody>
          <a:bodyPr anchorCtr="0" anchor="ctr" bIns="91425" lIns="91425" spcFirstLastPara="1" rIns="91425" wrap="square" tIns="91425">
            <a:noAutofit/>
          </a:bodyPr>
          <a:lstStyle/>
          <a:p>
            <a:pPr indent="0" lvl="0" marL="0" rtl="0">
              <a:lnSpc>
                <a:spcPct val="115000"/>
              </a:lnSpc>
              <a:spcBef>
                <a:spcPts val="0"/>
              </a:spcBef>
              <a:spcAft>
                <a:spcPts val="0"/>
              </a:spcAft>
              <a:buNone/>
            </a:pPr>
            <a:r>
              <a:rPr b="1" lang="zh-CN" sz="2000">
                <a:solidFill>
                  <a:schemeClr val="lt1"/>
                </a:solidFill>
                <a:latin typeface="Montserrat"/>
                <a:ea typeface="Montserrat"/>
                <a:cs typeface="Montserrat"/>
                <a:sym typeface="Montserrat"/>
              </a:rPr>
              <a:t>11</a:t>
            </a:r>
            <a:r>
              <a:rPr b="1" lang="zh-CN" sz="2000">
                <a:solidFill>
                  <a:schemeClr val="lt1"/>
                </a:solidFill>
                <a:latin typeface="Montserrat"/>
                <a:ea typeface="Montserrat"/>
                <a:cs typeface="Montserrat"/>
                <a:sym typeface="Montserrat"/>
              </a:rPr>
              <a:t>.  Drop null and unnecessary columns</a:t>
            </a:r>
            <a:endParaRPr b="1" sz="2000">
              <a:solidFill>
                <a:schemeClr val="lt1"/>
              </a:solidFill>
              <a:latin typeface="Montserrat"/>
              <a:ea typeface="Montserrat"/>
              <a:cs typeface="Montserrat"/>
              <a:sym typeface="Montserrat"/>
            </a:endParaRPr>
          </a:p>
          <a:p>
            <a:pPr indent="0" lvl="0" marL="0" rtl="0">
              <a:lnSpc>
                <a:spcPct val="115000"/>
              </a:lnSpc>
              <a:spcBef>
                <a:spcPts val="1600"/>
              </a:spcBef>
              <a:spcAft>
                <a:spcPts val="0"/>
              </a:spcAft>
              <a:buNone/>
            </a:pPr>
            <a:r>
              <a:rPr b="1" lang="zh-CN" sz="2000">
                <a:solidFill>
                  <a:schemeClr val="lt1"/>
                </a:solidFill>
                <a:latin typeface="Montserrat"/>
                <a:ea typeface="Montserrat"/>
                <a:cs typeface="Montserrat"/>
                <a:sym typeface="Montserrat"/>
              </a:rPr>
              <a:t>set time as index</a:t>
            </a:r>
            <a:endParaRPr b="1" sz="2000">
              <a:solidFill>
                <a:schemeClr val="lt1"/>
              </a:solidFill>
              <a:latin typeface="Montserrat"/>
              <a:ea typeface="Montserrat"/>
              <a:cs typeface="Montserrat"/>
              <a:sym typeface="Montserrat"/>
            </a:endParaRPr>
          </a:p>
          <a:p>
            <a:pPr indent="0" lvl="0" marL="0" rtl="0">
              <a:lnSpc>
                <a:spcPct val="115000"/>
              </a:lnSpc>
              <a:spcBef>
                <a:spcPts val="1600"/>
              </a:spcBef>
              <a:spcAft>
                <a:spcPts val="1600"/>
              </a:spcAft>
              <a:buNone/>
            </a:pPr>
            <a:r>
              <a:rPr b="1" lang="zh-CN" sz="2000">
                <a:solidFill>
                  <a:schemeClr val="lt1"/>
                </a:solidFill>
                <a:latin typeface="Montserrat"/>
                <a:ea typeface="Montserrat"/>
                <a:cs typeface="Montserrat"/>
                <a:sym typeface="Montserrat"/>
              </a:rPr>
              <a:t>select the time period</a:t>
            </a:r>
            <a:endParaRPr b="1" sz="2000">
              <a:solidFill>
                <a:schemeClr val="lt1"/>
              </a:solidFill>
              <a:latin typeface="Montserrat"/>
              <a:ea typeface="Montserrat"/>
              <a:cs typeface="Montserrat"/>
              <a:sym typeface="Montserrat"/>
            </a:endParaRPr>
          </a:p>
        </p:txBody>
      </p:sp>
      <p:pic>
        <p:nvPicPr>
          <p:cNvPr id="236" name="Shape 236"/>
          <p:cNvPicPr preferRelativeResize="0"/>
          <p:nvPr/>
        </p:nvPicPr>
        <p:blipFill>
          <a:blip r:embed="rId3">
            <a:alphaModFix/>
          </a:blip>
          <a:stretch>
            <a:fillRect/>
          </a:stretch>
        </p:blipFill>
        <p:spPr>
          <a:xfrm>
            <a:off x="152400" y="1715600"/>
            <a:ext cx="8839199" cy="2889077"/>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0" name="Shape 240"/>
        <p:cNvGrpSpPr/>
        <p:nvPr/>
      </p:nvGrpSpPr>
      <p:grpSpPr>
        <a:xfrm>
          <a:off x="0" y="0"/>
          <a:ext cx="0" cy="0"/>
          <a:chOff x="0" y="0"/>
          <a:chExt cx="0" cy="0"/>
        </a:xfrm>
      </p:grpSpPr>
      <p:pic>
        <p:nvPicPr>
          <p:cNvPr id="241" name="Shape 241"/>
          <p:cNvPicPr preferRelativeResize="0"/>
          <p:nvPr/>
        </p:nvPicPr>
        <p:blipFill>
          <a:blip r:embed="rId3">
            <a:alphaModFix/>
          </a:blip>
          <a:stretch>
            <a:fillRect/>
          </a:stretch>
        </p:blipFill>
        <p:spPr>
          <a:xfrm>
            <a:off x="152400" y="2486575"/>
            <a:ext cx="8839197" cy="1033506"/>
          </a:xfrm>
          <a:prstGeom prst="rect">
            <a:avLst/>
          </a:prstGeom>
          <a:noFill/>
          <a:ln>
            <a:noFill/>
          </a:ln>
        </p:spPr>
      </p:pic>
      <p:sp>
        <p:nvSpPr>
          <p:cNvPr id="242" name="Shape 242"/>
          <p:cNvSpPr txBox="1"/>
          <p:nvPr/>
        </p:nvSpPr>
        <p:spPr>
          <a:xfrm>
            <a:off x="1177000" y="656375"/>
            <a:ext cx="7038900" cy="656400"/>
          </a:xfrm>
          <a:prstGeom prst="rect">
            <a:avLst/>
          </a:prstGeom>
          <a:noFill/>
          <a:ln>
            <a:noFill/>
          </a:ln>
        </p:spPr>
        <p:txBody>
          <a:bodyPr anchorCtr="0" anchor="ctr" bIns="91425" lIns="91425" spcFirstLastPara="1" rIns="91425" wrap="square" tIns="91425">
            <a:noAutofit/>
          </a:bodyPr>
          <a:lstStyle/>
          <a:p>
            <a:pPr indent="0" lvl="0" marL="0" rtl="0">
              <a:lnSpc>
                <a:spcPct val="115000"/>
              </a:lnSpc>
              <a:spcBef>
                <a:spcPts val="0"/>
              </a:spcBef>
              <a:spcAft>
                <a:spcPts val="1600"/>
              </a:spcAft>
              <a:buNone/>
            </a:pPr>
            <a:r>
              <a:rPr b="1" lang="zh-CN" sz="2000">
                <a:solidFill>
                  <a:schemeClr val="lt1"/>
                </a:solidFill>
                <a:latin typeface="Montserrat"/>
                <a:ea typeface="Montserrat"/>
                <a:cs typeface="Montserrat"/>
                <a:sym typeface="Montserrat"/>
              </a:rPr>
              <a:t>12.  Transform </a:t>
            </a:r>
            <a:r>
              <a:rPr b="1" lang="zh-CN" sz="2000">
                <a:solidFill>
                  <a:srgbClr val="FFFFFF"/>
                </a:solidFill>
                <a:latin typeface="Montserrat"/>
                <a:ea typeface="Montserrat"/>
                <a:cs typeface="Montserrat"/>
                <a:sym typeface="Montserrat"/>
              </a:rPr>
              <a:t>inappropriate</a:t>
            </a:r>
            <a:r>
              <a:rPr b="1" lang="zh-CN" sz="2000">
                <a:solidFill>
                  <a:schemeClr val="lt1"/>
                </a:solidFill>
                <a:latin typeface="Montserrat"/>
                <a:ea typeface="Montserrat"/>
                <a:cs typeface="Montserrat"/>
                <a:sym typeface="Montserrat"/>
              </a:rPr>
              <a:t> data types</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6" name="Shape 246"/>
        <p:cNvGrpSpPr/>
        <p:nvPr/>
      </p:nvGrpSpPr>
      <p:grpSpPr>
        <a:xfrm>
          <a:off x="0" y="0"/>
          <a:ext cx="0" cy="0"/>
          <a:chOff x="0" y="0"/>
          <a:chExt cx="0" cy="0"/>
        </a:xfrm>
      </p:grpSpPr>
      <p:sp>
        <p:nvSpPr>
          <p:cNvPr id="247" name="Shape 247"/>
          <p:cNvSpPr txBox="1"/>
          <p:nvPr>
            <p:ph type="title"/>
          </p:nvPr>
        </p:nvSpPr>
        <p:spPr>
          <a:xfrm>
            <a:off x="1297500" y="632425"/>
            <a:ext cx="7038900" cy="5610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1600"/>
              </a:spcAft>
              <a:buNone/>
            </a:pPr>
            <a:r>
              <a:rPr b="1" lang="zh-CN" sz="2000"/>
              <a:t>13.  Read lyft csv (most same as Uber)</a:t>
            </a:r>
            <a:endParaRPr/>
          </a:p>
        </p:txBody>
      </p:sp>
      <p:pic>
        <p:nvPicPr>
          <p:cNvPr id="248" name="Shape 248"/>
          <p:cNvPicPr preferRelativeResize="0"/>
          <p:nvPr/>
        </p:nvPicPr>
        <p:blipFill>
          <a:blip r:embed="rId3">
            <a:alphaModFix/>
          </a:blip>
          <a:stretch>
            <a:fillRect/>
          </a:stretch>
        </p:blipFill>
        <p:spPr>
          <a:xfrm>
            <a:off x="1297500" y="1307845"/>
            <a:ext cx="7038900" cy="716456"/>
          </a:xfrm>
          <a:prstGeom prst="rect">
            <a:avLst/>
          </a:prstGeom>
          <a:noFill/>
          <a:ln>
            <a:noFill/>
          </a:ln>
        </p:spPr>
      </p:pic>
      <p:sp>
        <p:nvSpPr>
          <p:cNvPr id="249" name="Shape 249"/>
          <p:cNvSpPr txBox="1"/>
          <p:nvPr/>
        </p:nvSpPr>
        <p:spPr>
          <a:xfrm>
            <a:off x="1039825" y="3460800"/>
            <a:ext cx="7434900" cy="13629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1600"/>
              </a:spcAft>
              <a:buNone/>
            </a:pPr>
            <a:r>
              <a:rPr lang="zh-CN" sz="1600">
                <a:solidFill>
                  <a:schemeClr val="lt1"/>
                </a:solidFill>
                <a:latin typeface="Montserrat"/>
                <a:ea typeface="Montserrat"/>
                <a:cs typeface="Montserrat"/>
                <a:sym typeface="Montserrat"/>
              </a:rPr>
              <a:t>*  error_bad_lines: Lines with too many fields (e.g. a csv line with too many commas) will by default cause an exception to be raised, and no DataFrame will be returned. If False, then these “bad lines” will dropped from the DataFrame that is returned.</a:t>
            </a:r>
            <a:endParaRPr sz="1600">
              <a:solidFill>
                <a:schemeClr val="lt1"/>
              </a:solidFill>
              <a:latin typeface="Montserrat"/>
              <a:ea typeface="Montserrat"/>
              <a:cs typeface="Montserrat"/>
              <a:sym typeface="Montserrat"/>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 name="Shape 139"/>
        <p:cNvGrpSpPr/>
        <p:nvPr/>
      </p:nvGrpSpPr>
      <p:grpSpPr>
        <a:xfrm>
          <a:off x="0" y="0"/>
          <a:ext cx="0" cy="0"/>
          <a:chOff x="0" y="0"/>
          <a:chExt cx="0" cy="0"/>
        </a:xfrm>
      </p:grpSpPr>
      <p:sp>
        <p:nvSpPr>
          <p:cNvPr id="140" name="Shape 140"/>
          <p:cNvSpPr txBox="1"/>
          <p:nvPr>
            <p:ph type="title"/>
          </p:nvPr>
        </p:nvSpPr>
        <p:spPr>
          <a:xfrm>
            <a:off x="1154300" y="536975"/>
            <a:ext cx="7038900" cy="9141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b="1" lang="zh-CN" sz="3600"/>
              <a:t>Problem Statement</a:t>
            </a:r>
            <a:endParaRPr b="1" sz="3600"/>
          </a:p>
        </p:txBody>
      </p:sp>
      <p:sp>
        <p:nvSpPr>
          <p:cNvPr id="141" name="Shape 141"/>
          <p:cNvSpPr txBox="1"/>
          <p:nvPr>
            <p:ph idx="1" type="body"/>
          </p:nvPr>
        </p:nvSpPr>
        <p:spPr>
          <a:xfrm>
            <a:off x="390525" y="2188125"/>
            <a:ext cx="8058600" cy="159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zh-CN" sz="2000">
                <a:latin typeface="Montserrat"/>
                <a:ea typeface="Montserrat"/>
                <a:cs typeface="Montserrat"/>
                <a:sym typeface="Montserrat"/>
              </a:rPr>
              <a:t>For </a:t>
            </a:r>
            <a:r>
              <a:rPr b="1" lang="zh-CN" sz="2000">
                <a:latin typeface="Montserrat"/>
                <a:ea typeface="Montserrat"/>
                <a:cs typeface="Montserrat"/>
                <a:sym typeface="Montserrat"/>
              </a:rPr>
              <a:t>Driver:</a:t>
            </a:r>
            <a:endParaRPr b="1" sz="2000">
              <a:latin typeface="Montserrat"/>
              <a:ea typeface="Montserrat"/>
              <a:cs typeface="Montserrat"/>
              <a:sym typeface="Montserrat"/>
            </a:endParaRPr>
          </a:p>
          <a:p>
            <a:pPr indent="-355600" lvl="0" marL="457200" rtl="0">
              <a:spcBef>
                <a:spcPts val="0"/>
              </a:spcBef>
              <a:spcAft>
                <a:spcPts val="0"/>
              </a:spcAft>
              <a:buSzPts val="2000"/>
              <a:buFont typeface="Montserrat"/>
              <a:buChar char="●"/>
            </a:pPr>
            <a:r>
              <a:rPr lang="zh-CN" sz="2000">
                <a:latin typeface="Montserrat"/>
                <a:ea typeface="Montserrat"/>
                <a:cs typeface="Montserrat"/>
                <a:sym typeface="Montserrat"/>
              </a:rPr>
              <a:t>Not enough rides to support expenses like insurance and the car</a:t>
            </a:r>
            <a:endParaRPr sz="2000">
              <a:latin typeface="Montserrat"/>
              <a:ea typeface="Montserrat"/>
              <a:cs typeface="Montserrat"/>
              <a:sym typeface="Montserrat"/>
            </a:endParaRPr>
          </a:p>
          <a:p>
            <a:pPr indent="-355600" lvl="0" marL="457200" rtl="0">
              <a:spcBef>
                <a:spcPts val="0"/>
              </a:spcBef>
              <a:spcAft>
                <a:spcPts val="0"/>
              </a:spcAft>
              <a:buSzPts val="2000"/>
              <a:buFont typeface="Montserrat"/>
              <a:buChar char="●"/>
            </a:pPr>
            <a:r>
              <a:rPr lang="zh-CN" sz="2000">
                <a:latin typeface="Montserrat"/>
                <a:ea typeface="Montserrat"/>
                <a:cs typeface="Montserrat"/>
                <a:sym typeface="Montserrat"/>
              </a:rPr>
              <a:t>Really low profit margin for the amount of time invested</a:t>
            </a:r>
            <a:endParaRPr sz="2000">
              <a:latin typeface="Montserrat"/>
              <a:ea typeface="Montserrat"/>
              <a:cs typeface="Montserrat"/>
              <a:sym typeface="Montserrat"/>
            </a:endParaRPr>
          </a:p>
          <a:p>
            <a:pPr indent="0" lvl="0" marL="0" rtl="0">
              <a:spcBef>
                <a:spcPts val="0"/>
              </a:spcBef>
              <a:spcAft>
                <a:spcPts val="0"/>
              </a:spcAft>
              <a:buNone/>
            </a:pPr>
            <a:r>
              <a:t/>
            </a:r>
            <a:endParaRPr sz="2000">
              <a:latin typeface="Montserrat"/>
              <a:ea typeface="Montserrat"/>
              <a:cs typeface="Montserrat"/>
              <a:sym typeface="Montserrat"/>
            </a:endParaRPr>
          </a:p>
          <a:p>
            <a:pPr indent="0" lvl="0" marL="0" rtl="0">
              <a:lnSpc>
                <a:spcPct val="100000"/>
              </a:lnSpc>
              <a:spcBef>
                <a:spcPts val="0"/>
              </a:spcBef>
              <a:spcAft>
                <a:spcPts val="0"/>
              </a:spcAft>
              <a:buNone/>
            </a:pPr>
            <a:r>
              <a:t/>
            </a:r>
            <a:endParaRPr sz="2000">
              <a:latin typeface="Montserrat"/>
              <a:ea typeface="Montserrat"/>
              <a:cs typeface="Montserrat"/>
              <a:sym typeface="Montserrat"/>
            </a:endParaRPr>
          </a:p>
          <a:p>
            <a:pPr indent="0" lvl="0" marL="0" rtl="0">
              <a:lnSpc>
                <a:spcPct val="100000"/>
              </a:lnSpc>
              <a:spcBef>
                <a:spcPts val="0"/>
              </a:spcBef>
              <a:spcAft>
                <a:spcPts val="0"/>
              </a:spcAft>
              <a:buNone/>
            </a:pPr>
            <a:r>
              <a:t/>
            </a:r>
            <a:endParaRPr sz="2000">
              <a:latin typeface="Montserrat"/>
              <a:ea typeface="Montserrat"/>
              <a:cs typeface="Montserrat"/>
              <a:sym typeface="Montserrat"/>
            </a:endParaRPr>
          </a:p>
          <a:p>
            <a:pPr indent="0" lvl="0" marL="0" rtl="0">
              <a:spcBef>
                <a:spcPts val="0"/>
              </a:spcBef>
              <a:spcAft>
                <a:spcPts val="0"/>
              </a:spcAft>
              <a:buNone/>
            </a:pPr>
            <a:r>
              <a:t/>
            </a:r>
            <a:endParaRPr sz="2000">
              <a:latin typeface="Montserrat"/>
              <a:ea typeface="Montserrat"/>
              <a:cs typeface="Montserrat"/>
              <a:sym typeface="Montserrat"/>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3" name="Shape 253"/>
        <p:cNvGrpSpPr/>
        <p:nvPr/>
      </p:nvGrpSpPr>
      <p:grpSpPr>
        <a:xfrm>
          <a:off x="0" y="0"/>
          <a:ext cx="0" cy="0"/>
          <a:chOff x="0" y="0"/>
          <a:chExt cx="0" cy="0"/>
        </a:xfrm>
      </p:grpSpPr>
      <p:sp>
        <p:nvSpPr>
          <p:cNvPr id="254" name="Shape 254"/>
          <p:cNvSpPr txBox="1"/>
          <p:nvPr/>
        </p:nvSpPr>
        <p:spPr>
          <a:xfrm>
            <a:off x="1069650" y="727975"/>
            <a:ext cx="7494600" cy="549000"/>
          </a:xfrm>
          <a:prstGeom prst="rect">
            <a:avLst/>
          </a:prstGeom>
          <a:noFill/>
          <a:ln>
            <a:noFill/>
          </a:ln>
        </p:spPr>
        <p:txBody>
          <a:bodyPr anchorCtr="0" anchor="ctr" bIns="91425" lIns="91425" spcFirstLastPara="1" rIns="91425" wrap="square" tIns="91425">
            <a:noAutofit/>
          </a:bodyPr>
          <a:lstStyle/>
          <a:p>
            <a:pPr indent="0" lvl="0" marL="0" rtl="0">
              <a:lnSpc>
                <a:spcPct val="115000"/>
              </a:lnSpc>
              <a:spcBef>
                <a:spcPts val="0"/>
              </a:spcBef>
              <a:spcAft>
                <a:spcPts val="1600"/>
              </a:spcAft>
              <a:buNone/>
            </a:pPr>
            <a:r>
              <a:rPr b="1" lang="zh-CN" sz="2000">
                <a:solidFill>
                  <a:schemeClr val="lt1"/>
                </a:solidFill>
                <a:latin typeface="Montserrat"/>
                <a:ea typeface="Montserrat"/>
                <a:cs typeface="Montserrat"/>
                <a:sym typeface="Montserrat"/>
              </a:rPr>
              <a:t>14.  Check Index</a:t>
            </a:r>
            <a:endParaRPr sz="2400">
              <a:solidFill>
                <a:schemeClr val="lt1"/>
              </a:solidFill>
              <a:latin typeface="Montserrat"/>
              <a:ea typeface="Montserrat"/>
              <a:cs typeface="Montserrat"/>
              <a:sym typeface="Montserrat"/>
            </a:endParaRPr>
          </a:p>
        </p:txBody>
      </p:sp>
      <p:pic>
        <p:nvPicPr>
          <p:cNvPr id="255" name="Shape 255"/>
          <p:cNvPicPr preferRelativeResize="0"/>
          <p:nvPr/>
        </p:nvPicPr>
        <p:blipFill>
          <a:blip r:embed="rId3">
            <a:alphaModFix/>
          </a:blip>
          <a:stretch>
            <a:fillRect/>
          </a:stretch>
        </p:blipFill>
        <p:spPr>
          <a:xfrm>
            <a:off x="152400" y="1560650"/>
            <a:ext cx="8839201" cy="287161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9" name="Shape 259"/>
        <p:cNvGrpSpPr/>
        <p:nvPr/>
      </p:nvGrpSpPr>
      <p:grpSpPr>
        <a:xfrm>
          <a:off x="0" y="0"/>
          <a:ext cx="0" cy="0"/>
          <a:chOff x="0" y="0"/>
          <a:chExt cx="0" cy="0"/>
        </a:xfrm>
      </p:grpSpPr>
      <p:sp>
        <p:nvSpPr>
          <p:cNvPr id="260" name="Shape 260"/>
          <p:cNvSpPr txBox="1"/>
          <p:nvPr/>
        </p:nvSpPr>
        <p:spPr>
          <a:xfrm>
            <a:off x="1069650" y="1121800"/>
            <a:ext cx="7494600" cy="561000"/>
          </a:xfrm>
          <a:prstGeom prst="rect">
            <a:avLst/>
          </a:prstGeom>
          <a:noFill/>
          <a:ln>
            <a:noFill/>
          </a:ln>
        </p:spPr>
        <p:txBody>
          <a:bodyPr anchorCtr="0" anchor="ctr" bIns="91425" lIns="91425" spcFirstLastPara="1" rIns="91425" wrap="square" tIns="91425">
            <a:noAutofit/>
          </a:bodyPr>
          <a:lstStyle/>
          <a:p>
            <a:pPr indent="0" lvl="0" marL="0" rtl="0">
              <a:lnSpc>
                <a:spcPct val="115000"/>
              </a:lnSpc>
              <a:spcBef>
                <a:spcPts val="0"/>
              </a:spcBef>
              <a:spcAft>
                <a:spcPts val="0"/>
              </a:spcAft>
              <a:buNone/>
            </a:pPr>
            <a:r>
              <a:rPr b="1" lang="zh-CN" sz="2000">
                <a:solidFill>
                  <a:schemeClr val="lt1"/>
                </a:solidFill>
                <a:latin typeface="Montserrat"/>
                <a:ea typeface="Montserrat"/>
                <a:cs typeface="Montserrat"/>
                <a:sym typeface="Montserrat"/>
              </a:rPr>
              <a:t>15.  Drop unecessary columns</a:t>
            </a:r>
            <a:endParaRPr b="1" sz="2000">
              <a:solidFill>
                <a:schemeClr val="lt1"/>
              </a:solidFill>
              <a:latin typeface="Montserrat"/>
              <a:ea typeface="Montserrat"/>
              <a:cs typeface="Montserrat"/>
              <a:sym typeface="Montserrat"/>
            </a:endParaRPr>
          </a:p>
          <a:p>
            <a:pPr indent="0" lvl="0" marL="0" rtl="0">
              <a:lnSpc>
                <a:spcPct val="115000"/>
              </a:lnSpc>
              <a:spcBef>
                <a:spcPts val="1600"/>
              </a:spcBef>
              <a:spcAft>
                <a:spcPts val="1600"/>
              </a:spcAft>
              <a:buNone/>
            </a:pPr>
            <a:r>
              <a:t/>
            </a:r>
            <a:endParaRPr b="1" sz="2000">
              <a:solidFill>
                <a:schemeClr val="lt1"/>
              </a:solidFill>
              <a:latin typeface="Montserrat"/>
              <a:ea typeface="Montserrat"/>
              <a:cs typeface="Montserrat"/>
              <a:sym typeface="Montserrat"/>
            </a:endParaRPr>
          </a:p>
        </p:txBody>
      </p:sp>
      <p:pic>
        <p:nvPicPr>
          <p:cNvPr id="261" name="Shape 261"/>
          <p:cNvPicPr preferRelativeResize="0"/>
          <p:nvPr/>
        </p:nvPicPr>
        <p:blipFill>
          <a:blip r:embed="rId3">
            <a:alphaModFix/>
          </a:blip>
          <a:stretch>
            <a:fillRect/>
          </a:stretch>
        </p:blipFill>
        <p:spPr>
          <a:xfrm>
            <a:off x="92725" y="1939800"/>
            <a:ext cx="8839204" cy="612159"/>
          </a:xfrm>
          <a:prstGeom prst="rect">
            <a:avLst/>
          </a:prstGeom>
          <a:noFill/>
          <a:ln>
            <a:noFill/>
          </a:ln>
        </p:spPr>
      </p:pic>
      <p:sp>
        <p:nvSpPr>
          <p:cNvPr id="262" name="Shape 262"/>
          <p:cNvSpPr txBox="1"/>
          <p:nvPr/>
        </p:nvSpPr>
        <p:spPr>
          <a:xfrm>
            <a:off x="92725" y="4451150"/>
            <a:ext cx="7434900" cy="3702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1600"/>
              </a:spcAft>
              <a:buNone/>
            </a:pPr>
            <a:r>
              <a:rPr lang="zh-CN" sz="1600">
                <a:solidFill>
                  <a:schemeClr val="lt1"/>
                </a:solidFill>
                <a:latin typeface="Montserrat"/>
                <a:ea typeface="Montserrat"/>
                <a:cs typeface="Montserrat"/>
                <a:sym typeface="Montserrat"/>
              </a:rPr>
              <a:t>*  date, day, time are same as Uber</a:t>
            </a:r>
            <a:endParaRPr sz="1600">
              <a:solidFill>
                <a:schemeClr val="lt1"/>
              </a:solidFill>
              <a:latin typeface="Montserrat"/>
              <a:ea typeface="Montserrat"/>
              <a:cs typeface="Montserrat"/>
              <a:sym typeface="Montserrat"/>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6" name="Shape 266"/>
        <p:cNvGrpSpPr/>
        <p:nvPr/>
      </p:nvGrpSpPr>
      <p:grpSpPr>
        <a:xfrm>
          <a:off x="0" y="0"/>
          <a:ext cx="0" cy="0"/>
          <a:chOff x="0" y="0"/>
          <a:chExt cx="0" cy="0"/>
        </a:xfrm>
      </p:grpSpPr>
      <p:sp>
        <p:nvSpPr>
          <p:cNvPr id="267" name="Shape 267"/>
          <p:cNvSpPr txBox="1"/>
          <p:nvPr/>
        </p:nvSpPr>
        <p:spPr>
          <a:xfrm>
            <a:off x="1021900" y="1086000"/>
            <a:ext cx="7494600" cy="561000"/>
          </a:xfrm>
          <a:prstGeom prst="rect">
            <a:avLst/>
          </a:prstGeom>
          <a:noFill/>
          <a:ln>
            <a:noFill/>
          </a:ln>
        </p:spPr>
        <p:txBody>
          <a:bodyPr anchorCtr="0" anchor="ctr" bIns="91425" lIns="91425" spcFirstLastPara="1" rIns="91425" wrap="square" tIns="91425">
            <a:noAutofit/>
          </a:bodyPr>
          <a:lstStyle/>
          <a:p>
            <a:pPr indent="0" lvl="0" marL="0" rtl="0">
              <a:lnSpc>
                <a:spcPct val="115000"/>
              </a:lnSpc>
              <a:spcBef>
                <a:spcPts val="0"/>
              </a:spcBef>
              <a:spcAft>
                <a:spcPts val="0"/>
              </a:spcAft>
              <a:buNone/>
            </a:pPr>
            <a:r>
              <a:rPr b="1" lang="zh-CN" sz="2000">
                <a:solidFill>
                  <a:schemeClr val="lt1"/>
                </a:solidFill>
                <a:latin typeface="Montserrat"/>
                <a:ea typeface="Montserrat"/>
                <a:cs typeface="Montserrat"/>
                <a:sym typeface="Montserrat"/>
              </a:rPr>
              <a:t>16.  Make sure the cost expressed in same way between Uber and Lyft</a:t>
            </a:r>
            <a:endParaRPr b="1" sz="2000">
              <a:solidFill>
                <a:schemeClr val="lt1"/>
              </a:solidFill>
              <a:latin typeface="Montserrat"/>
              <a:ea typeface="Montserrat"/>
              <a:cs typeface="Montserrat"/>
              <a:sym typeface="Montserrat"/>
            </a:endParaRPr>
          </a:p>
          <a:p>
            <a:pPr indent="0" lvl="0" marL="0" rtl="0">
              <a:lnSpc>
                <a:spcPct val="115000"/>
              </a:lnSpc>
              <a:spcBef>
                <a:spcPts val="1600"/>
              </a:spcBef>
              <a:spcAft>
                <a:spcPts val="1600"/>
              </a:spcAft>
              <a:buNone/>
            </a:pPr>
            <a:r>
              <a:t/>
            </a:r>
            <a:endParaRPr b="1" sz="2000">
              <a:solidFill>
                <a:schemeClr val="lt1"/>
              </a:solidFill>
              <a:latin typeface="Montserrat"/>
              <a:ea typeface="Montserrat"/>
              <a:cs typeface="Montserrat"/>
              <a:sym typeface="Montserrat"/>
            </a:endParaRPr>
          </a:p>
        </p:txBody>
      </p:sp>
      <p:pic>
        <p:nvPicPr>
          <p:cNvPr id="268" name="Shape 268"/>
          <p:cNvPicPr preferRelativeResize="0"/>
          <p:nvPr/>
        </p:nvPicPr>
        <p:blipFill>
          <a:blip r:embed="rId3">
            <a:alphaModFix/>
          </a:blip>
          <a:stretch>
            <a:fillRect/>
          </a:stretch>
        </p:blipFill>
        <p:spPr>
          <a:xfrm>
            <a:off x="387538" y="1582189"/>
            <a:ext cx="8548523" cy="1357637"/>
          </a:xfrm>
          <a:prstGeom prst="rect">
            <a:avLst/>
          </a:prstGeom>
          <a:noFill/>
          <a:ln>
            <a:noFill/>
          </a:ln>
        </p:spPr>
      </p:pic>
      <p:pic>
        <p:nvPicPr>
          <p:cNvPr id="269" name="Shape 269"/>
          <p:cNvPicPr preferRelativeResize="0"/>
          <p:nvPr/>
        </p:nvPicPr>
        <p:blipFill>
          <a:blip r:embed="rId4">
            <a:alphaModFix/>
          </a:blip>
          <a:stretch>
            <a:fillRect/>
          </a:stretch>
        </p:blipFill>
        <p:spPr>
          <a:xfrm>
            <a:off x="335675" y="4041012"/>
            <a:ext cx="5579401" cy="1043738"/>
          </a:xfrm>
          <a:prstGeom prst="rect">
            <a:avLst/>
          </a:prstGeom>
          <a:noFill/>
          <a:ln>
            <a:noFill/>
          </a:ln>
        </p:spPr>
      </p:pic>
      <p:sp>
        <p:nvSpPr>
          <p:cNvPr id="270" name="Shape 270"/>
          <p:cNvSpPr txBox="1"/>
          <p:nvPr/>
        </p:nvSpPr>
        <p:spPr>
          <a:xfrm>
            <a:off x="387550" y="3775800"/>
            <a:ext cx="5579400" cy="265200"/>
          </a:xfrm>
          <a:prstGeom prst="rect">
            <a:avLst/>
          </a:prstGeom>
          <a:noFill/>
          <a:ln>
            <a:noFill/>
          </a:ln>
        </p:spPr>
        <p:txBody>
          <a:bodyPr anchorCtr="0" anchor="ctr" bIns="91425" lIns="91425" spcFirstLastPara="1" rIns="91425" wrap="square" tIns="91425">
            <a:noAutofit/>
          </a:bodyPr>
          <a:lstStyle/>
          <a:p>
            <a:pPr indent="0" lvl="0" marL="0" rtl="0">
              <a:lnSpc>
                <a:spcPct val="115000"/>
              </a:lnSpc>
              <a:spcBef>
                <a:spcPts val="0"/>
              </a:spcBef>
              <a:spcAft>
                <a:spcPts val="1600"/>
              </a:spcAft>
              <a:buNone/>
            </a:pPr>
            <a:r>
              <a:rPr lang="zh-CN" sz="1600">
                <a:solidFill>
                  <a:schemeClr val="lt1"/>
                </a:solidFill>
                <a:latin typeface="Montserrat"/>
                <a:ea typeface="Montserrat"/>
                <a:cs typeface="Montserrat"/>
                <a:sym typeface="Montserrat"/>
              </a:rPr>
              <a:t>*  Lyft uses cents while Uber uses dollars</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4" name="Shape 274"/>
        <p:cNvGrpSpPr/>
        <p:nvPr/>
      </p:nvGrpSpPr>
      <p:grpSpPr>
        <a:xfrm>
          <a:off x="0" y="0"/>
          <a:ext cx="0" cy="0"/>
          <a:chOff x="0" y="0"/>
          <a:chExt cx="0" cy="0"/>
        </a:xfrm>
      </p:grpSpPr>
      <p:sp>
        <p:nvSpPr>
          <p:cNvPr id="275" name="Shape 275"/>
          <p:cNvSpPr txBox="1"/>
          <p:nvPr>
            <p:ph type="title"/>
          </p:nvPr>
        </p:nvSpPr>
        <p:spPr>
          <a:xfrm>
            <a:off x="1202050" y="572775"/>
            <a:ext cx="2521200" cy="9141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b="1" lang="zh-CN" sz="3600"/>
              <a:t>Result</a:t>
            </a:r>
            <a:endParaRPr b="1" sz="3600"/>
          </a:p>
        </p:txBody>
      </p:sp>
      <p:pic>
        <p:nvPicPr>
          <p:cNvPr id="276" name="Shape 276"/>
          <p:cNvPicPr preferRelativeResize="0"/>
          <p:nvPr/>
        </p:nvPicPr>
        <p:blipFill>
          <a:blip r:embed="rId3">
            <a:alphaModFix/>
          </a:blip>
          <a:stretch>
            <a:fillRect/>
          </a:stretch>
        </p:blipFill>
        <p:spPr>
          <a:xfrm>
            <a:off x="510425" y="1534625"/>
            <a:ext cx="8366571" cy="33518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0" name="Shape 280"/>
        <p:cNvGrpSpPr/>
        <p:nvPr/>
      </p:nvGrpSpPr>
      <p:grpSpPr>
        <a:xfrm>
          <a:off x="0" y="0"/>
          <a:ext cx="0" cy="0"/>
          <a:chOff x="0" y="0"/>
          <a:chExt cx="0" cy="0"/>
        </a:xfrm>
      </p:grpSpPr>
      <p:pic>
        <p:nvPicPr>
          <p:cNvPr id="281" name="Shape 281"/>
          <p:cNvPicPr preferRelativeResize="0"/>
          <p:nvPr/>
        </p:nvPicPr>
        <p:blipFill>
          <a:blip r:embed="rId3">
            <a:alphaModFix/>
          </a:blip>
          <a:stretch>
            <a:fillRect/>
          </a:stretch>
        </p:blipFill>
        <p:spPr>
          <a:xfrm>
            <a:off x="56925" y="271725"/>
            <a:ext cx="8839200" cy="3332400"/>
          </a:xfrm>
          <a:prstGeom prst="rect">
            <a:avLst/>
          </a:prstGeom>
          <a:noFill/>
          <a:ln>
            <a:noFill/>
          </a:ln>
        </p:spPr>
      </p:pic>
      <p:sp>
        <p:nvSpPr>
          <p:cNvPr id="282" name="Shape 282"/>
          <p:cNvSpPr txBox="1"/>
          <p:nvPr/>
        </p:nvSpPr>
        <p:spPr>
          <a:xfrm>
            <a:off x="152400" y="3794950"/>
            <a:ext cx="8839200" cy="1186200"/>
          </a:xfrm>
          <a:prstGeom prst="rect">
            <a:avLst/>
          </a:prstGeom>
          <a:noFill/>
          <a:ln>
            <a:noFill/>
          </a:ln>
        </p:spPr>
        <p:txBody>
          <a:bodyPr anchorCtr="0" anchor="ctr" bIns="91425" lIns="91425" spcFirstLastPara="1" rIns="91425" wrap="square" tIns="91425">
            <a:noAutofit/>
          </a:bodyPr>
          <a:lstStyle/>
          <a:p>
            <a:pPr indent="0" lvl="0" marL="0" rtl="0">
              <a:lnSpc>
                <a:spcPct val="115000"/>
              </a:lnSpc>
              <a:spcBef>
                <a:spcPts val="0"/>
              </a:spcBef>
              <a:spcAft>
                <a:spcPts val="0"/>
              </a:spcAft>
              <a:buNone/>
            </a:pPr>
            <a:r>
              <a:rPr lang="zh-CN" sz="1600">
                <a:solidFill>
                  <a:schemeClr val="lt1"/>
                </a:solidFill>
                <a:latin typeface="Montserrat"/>
                <a:ea typeface="Montserrat"/>
                <a:cs typeface="Montserrat"/>
                <a:sym typeface="Montserrat"/>
              </a:rPr>
              <a:t>Feb 25th is Sunday and March 2nd has Rain and Snow</a:t>
            </a:r>
            <a:endParaRPr sz="1600">
              <a:solidFill>
                <a:schemeClr val="lt1"/>
              </a:solidFill>
              <a:latin typeface="Montserrat"/>
              <a:ea typeface="Montserrat"/>
              <a:cs typeface="Montserrat"/>
              <a:sym typeface="Montserrat"/>
            </a:endParaRPr>
          </a:p>
          <a:p>
            <a:pPr indent="0" lvl="0" marL="0" rtl="0">
              <a:lnSpc>
                <a:spcPct val="115000"/>
              </a:lnSpc>
              <a:spcBef>
                <a:spcPts val="1600"/>
              </a:spcBef>
              <a:spcAft>
                <a:spcPts val="1600"/>
              </a:spcAft>
              <a:buNone/>
            </a:pPr>
            <a:r>
              <a:rPr lang="zh-CN" sz="1600">
                <a:solidFill>
                  <a:schemeClr val="lt1"/>
                </a:solidFill>
                <a:latin typeface="Montserrat"/>
                <a:ea typeface="Montserrat"/>
                <a:cs typeface="Montserrat"/>
                <a:sym typeface="Montserrat"/>
              </a:rPr>
              <a:t>This proves Day and Weather affects price much</a:t>
            </a:r>
            <a:endParaRPr sz="1600">
              <a:solidFill>
                <a:schemeClr val="lt1"/>
              </a:solidFill>
              <a:latin typeface="Montserrat"/>
              <a:ea typeface="Montserrat"/>
              <a:cs typeface="Montserrat"/>
              <a:sym typeface="Montserrat"/>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6" name="Shape 286"/>
        <p:cNvGrpSpPr/>
        <p:nvPr/>
      </p:nvGrpSpPr>
      <p:grpSpPr>
        <a:xfrm>
          <a:off x="0" y="0"/>
          <a:ext cx="0" cy="0"/>
          <a:chOff x="0" y="0"/>
          <a:chExt cx="0" cy="0"/>
        </a:xfrm>
      </p:grpSpPr>
      <p:sp>
        <p:nvSpPr>
          <p:cNvPr id="287" name="Shape 287"/>
          <p:cNvSpPr txBox="1"/>
          <p:nvPr>
            <p:ph idx="1" type="body"/>
          </p:nvPr>
        </p:nvSpPr>
        <p:spPr>
          <a:xfrm>
            <a:off x="235300" y="3523425"/>
            <a:ext cx="7920000" cy="96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zh-CN" sz="1600">
                <a:latin typeface="Montserrat"/>
                <a:ea typeface="Montserrat"/>
                <a:cs typeface="Montserrat"/>
                <a:sym typeface="Montserrat"/>
              </a:rPr>
              <a:t>Since Y-axis of Lyft is much larger than Uber</a:t>
            </a:r>
            <a:endParaRPr sz="1600">
              <a:latin typeface="Montserrat"/>
              <a:ea typeface="Montserrat"/>
              <a:cs typeface="Montserrat"/>
              <a:sym typeface="Montserrat"/>
            </a:endParaRPr>
          </a:p>
          <a:p>
            <a:pPr indent="0" lvl="0" marL="0">
              <a:spcBef>
                <a:spcPts val="1600"/>
              </a:spcBef>
              <a:spcAft>
                <a:spcPts val="0"/>
              </a:spcAft>
              <a:buNone/>
            </a:pPr>
            <a:r>
              <a:rPr lang="zh-CN" sz="1600">
                <a:latin typeface="Montserrat"/>
                <a:ea typeface="Montserrat"/>
                <a:cs typeface="Montserrat"/>
                <a:sym typeface="Montserrat"/>
              </a:rPr>
              <a:t>It is cheaper to use Uber for customers when weather is terrible </a:t>
            </a:r>
            <a:endParaRPr sz="1600">
              <a:latin typeface="Montserrat"/>
              <a:ea typeface="Montserrat"/>
              <a:cs typeface="Montserrat"/>
              <a:sym typeface="Montserrat"/>
            </a:endParaRPr>
          </a:p>
          <a:p>
            <a:pPr indent="0" lvl="0" marL="0">
              <a:spcBef>
                <a:spcPts val="1600"/>
              </a:spcBef>
              <a:spcAft>
                <a:spcPts val="1600"/>
              </a:spcAft>
              <a:buNone/>
            </a:pPr>
            <a:r>
              <a:rPr lang="zh-CN" sz="1600">
                <a:latin typeface="Montserrat"/>
                <a:ea typeface="Montserrat"/>
                <a:cs typeface="Montserrat"/>
                <a:sym typeface="Montserrat"/>
              </a:rPr>
              <a:t>On the contrast, it is better for driver to choose Lyft</a:t>
            </a:r>
            <a:endParaRPr sz="1600">
              <a:latin typeface="Montserrat"/>
              <a:ea typeface="Montserrat"/>
              <a:cs typeface="Montserrat"/>
              <a:sym typeface="Montserrat"/>
            </a:endParaRPr>
          </a:p>
        </p:txBody>
      </p:sp>
      <p:pic>
        <p:nvPicPr>
          <p:cNvPr id="288" name="Shape 288"/>
          <p:cNvPicPr preferRelativeResize="0"/>
          <p:nvPr/>
        </p:nvPicPr>
        <p:blipFill>
          <a:blip r:embed="rId3">
            <a:alphaModFix/>
          </a:blip>
          <a:stretch>
            <a:fillRect/>
          </a:stretch>
        </p:blipFill>
        <p:spPr>
          <a:xfrm>
            <a:off x="140050" y="272600"/>
            <a:ext cx="8873799" cy="29432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2" name="Shape 292"/>
        <p:cNvGrpSpPr/>
        <p:nvPr/>
      </p:nvGrpSpPr>
      <p:grpSpPr>
        <a:xfrm>
          <a:off x="0" y="0"/>
          <a:ext cx="0" cy="0"/>
          <a:chOff x="0" y="0"/>
          <a:chExt cx="0" cy="0"/>
        </a:xfrm>
      </p:grpSpPr>
      <p:pic>
        <p:nvPicPr>
          <p:cNvPr id="293" name="Shape 293"/>
          <p:cNvPicPr preferRelativeResize="0"/>
          <p:nvPr/>
        </p:nvPicPr>
        <p:blipFill>
          <a:blip r:embed="rId3">
            <a:alphaModFix/>
          </a:blip>
          <a:stretch>
            <a:fillRect/>
          </a:stretch>
        </p:blipFill>
        <p:spPr>
          <a:xfrm>
            <a:off x="114825" y="92725"/>
            <a:ext cx="8620777" cy="4134276"/>
          </a:xfrm>
          <a:prstGeom prst="rect">
            <a:avLst/>
          </a:prstGeom>
          <a:noFill/>
          <a:ln>
            <a:noFill/>
          </a:ln>
        </p:spPr>
      </p:pic>
      <p:sp>
        <p:nvSpPr>
          <p:cNvPr id="294" name="Shape 294"/>
          <p:cNvSpPr txBox="1"/>
          <p:nvPr/>
        </p:nvSpPr>
        <p:spPr>
          <a:xfrm>
            <a:off x="59675" y="4343825"/>
            <a:ext cx="8914200" cy="883200"/>
          </a:xfrm>
          <a:prstGeom prst="rect">
            <a:avLst/>
          </a:prstGeom>
          <a:noFill/>
          <a:ln>
            <a:noFill/>
          </a:ln>
        </p:spPr>
        <p:txBody>
          <a:bodyPr anchorCtr="0" anchor="ctr" bIns="91425" lIns="91425" spcFirstLastPara="1" rIns="91425" wrap="square" tIns="91425">
            <a:noAutofit/>
          </a:bodyPr>
          <a:lstStyle/>
          <a:p>
            <a:pPr indent="0" lvl="0" marL="0" rtl="0">
              <a:lnSpc>
                <a:spcPct val="115000"/>
              </a:lnSpc>
              <a:spcBef>
                <a:spcPts val="0"/>
              </a:spcBef>
              <a:spcAft>
                <a:spcPts val="0"/>
              </a:spcAft>
              <a:buNone/>
            </a:pPr>
            <a:r>
              <a:rPr lang="zh-CN" sz="1600">
                <a:solidFill>
                  <a:schemeClr val="lt1"/>
                </a:solidFill>
                <a:latin typeface="Montserrat"/>
                <a:ea typeface="Montserrat"/>
                <a:cs typeface="Montserrat"/>
                <a:sym typeface="Montserrat"/>
              </a:rPr>
              <a:t>Normally, Lyft is cheaper than Uber </a:t>
            </a:r>
            <a:endParaRPr sz="1600">
              <a:solidFill>
                <a:schemeClr val="lt1"/>
              </a:solidFill>
              <a:latin typeface="Montserrat"/>
              <a:ea typeface="Montserrat"/>
              <a:cs typeface="Montserrat"/>
              <a:sym typeface="Montserrat"/>
            </a:endParaRPr>
          </a:p>
          <a:p>
            <a:pPr indent="0" lvl="0" marL="0" rtl="0">
              <a:lnSpc>
                <a:spcPct val="115000"/>
              </a:lnSpc>
              <a:spcBef>
                <a:spcPts val="1600"/>
              </a:spcBef>
              <a:spcAft>
                <a:spcPts val="1600"/>
              </a:spcAft>
              <a:buNone/>
            </a:pPr>
            <a:r>
              <a:rPr lang="zh-CN" sz="1600">
                <a:solidFill>
                  <a:schemeClr val="lt1"/>
                </a:solidFill>
                <a:latin typeface="Montserrat"/>
                <a:ea typeface="Montserrat"/>
                <a:cs typeface="Montserrat"/>
                <a:sym typeface="Montserrat"/>
              </a:rPr>
              <a:t>but when it faces high demand, its price is much higher than Uber</a:t>
            </a:r>
            <a:endParaRPr sz="1600">
              <a:solidFill>
                <a:schemeClr val="lt1"/>
              </a:solidFill>
              <a:latin typeface="Montserrat"/>
              <a:ea typeface="Montserrat"/>
              <a:cs typeface="Montserrat"/>
              <a:sym typeface="Montserrat"/>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8" name="Shape 298"/>
        <p:cNvGrpSpPr/>
        <p:nvPr/>
      </p:nvGrpSpPr>
      <p:grpSpPr>
        <a:xfrm>
          <a:off x="0" y="0"/>
          <a:ext cx="0" cy="0"/>
          <a:chOff x="0" y="0"/>
          <a:chExt cx="0" cy="0"/>
        </a:xfrm>
      </p:grpSpPr>
      <p:pic>
        <p:nvPicPr>
          <p:cNvPr id="299" name="Shape 299"/>
          <p:cNvPicPr preferRelativeResize="0"/>
          <p:nvPr/>
        </p:nvPicPr>
        <p:blipFill>
          <a:blip r:embed="rId3">
            <a:alphaModFix/>
          </a:blip>
          <a:stretch>
            <a:fillRect/>
          </a:stretch>
        </p:blipFill>
        <p:spPr>
          <a:xfrm>
            <a:off x="152400" y="832650"/>
            <a:ext cx="8839202" cy="2273949"/>
          </a:xfrm>
          <a:prstGeom prst="rect">
            <a:avLst/>
          </a:prstGeom>
          <a:noFill/>
          <a:ln>
            <a:noFill/>
          </a:ln>
        </p:spPr>
      </p:pic>
      <p:sp>
        <p:nvSpPr>
          <p:cNvPr id="300" name="Shape 300"/>
          <p:cNvSpPr txBox="1"/>
          <p:nvPr/>
        </p:nvSpPr>
        <p:spPr>
          <a:xfrm>
            <a:off x="152400" y="3556275"/>
            <a:ext cx="8839200" cy="11862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None/>
            </a:pPr>
            <a:r>
              <a:rPr lang="zh-CN" sz="1600">
                <a:solidFill>
                  <a:schemeClr val="lt1"/>
                </a:solidFill>
                <a:latin typeface="Montserrat"/>
                <a:ea typeface="Montserrat"/>
                <a:cs typeface="Montserrat"/>
                <a:sym typeface="Montserrat"/>
              </a:rPr>
              <a:t>When there’s a bad weather, outliers becomes more</a:t>
            </a:r>
            <a:endParaRPr sz="1600">
              <a:solidFill>
                <a:schemeClr val="lt1"/>
              </a:solidFill>
              <a:latin typeface="Montserrat"/>
              <a:ea typeface="Montserrat"/>
              <a:cs typeface="Montserrat"/>
              <a:sym typeface="Montserrat"/>
            </a:endParaRPr>
          </a:p>
          <a:p>
            <a:pPr indent="0" lvl="0" marL="0" marR="0" rtl="0" algn="l">
              <a:lnSpc>
                <a:spcPct val="115000"/>
              </a:lnSpc>
              <a:spcBef>
                <a:spcPts val="1600"/>
              </a:spcBef>
              <a:spcAft>
                <a:spcPts val="1600"/>
              </a:spcAft>
              <a:buNone/>
            </a:pPr>
            <a:r>
              <a:rPr lang="zh-CN" sz="1600">
                <a:solidFill>
                  <a:schemeClr val="lt1"/>
                </a:solidFill>
                <a:latin typeface="Montserrat"/>
                <a:ea typeface="Montserrat"/>
                <a:cs typeface="Montserrat"/>
                <a:sym typeface="Montserrat"/>
              </a:rPr>
              <a:t>Price range become larger</a:t>
            </a:r>
            <a:endParaRPr sz="1600">
              <a:solidFill>
                <a:schemeClr val="lt1"/>
              </a:solidFill>
              <a:latin typeface="Montserrat"/>
              <a:ea typeface="Montserrat"/>
              <a:cs typeface="Montserrat"/>
              <a:sym typeface="Montserrat"/>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4" name="Shape 304"/>
        <p:cNvGrpSpPr/>
        <p:nvPr/>
      </p:nvGrpSpPr>
      <p:grpSpPr>
        <a:xfrm>
          <a:off x="0" y="0"/>
          <a:ext cx="0" cy="0"/>
          <a:chOff x="0" y="0"/>
          <a:chExt cx="0" cy="0"/>
        </a:xfrm>
      </p:grpSpPr>
      <p:sp>
        <p:nvSpPr>
          <p:cNvPr id="305" name="Shape 305"/>
          <p:cNvSpPr txBox="1"/>
          <p:nvPr>
            <p:ph type="title"/>
          </p:nvPr>
        </p:nvSpPr>
        <p:spPr>
          <a:xfrm>
            <a:off x="1175200" y="629575"/>
            <a:ext cx="4660500" cy="9141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b="1" lang="zh-CN" sz="3600"/>
              <a:t>What we do next</a:t>
            </a:r>
            <a:endParaRPr b="1" sz="3600"/>
          </a:p>
        </p:txBody>
      </p:sp>
      <p:sp>
        <p:nvSpPr>
          <p:cNvPr id="306" name="Shape 306"/>
          <p:cNvSpPr txBox="1"/>
          <p:nvPr/>
        </p:nvSpPr>
        <p:spPr>
          <a:xfrm>
            <a:off x="1288850" y="1634950"/>
            <a:ext cx="6826200" cy="2577900"/>
          </a:xfrm>
          <a:prstGeom prst="rect">
            <a:avLst/>
          </a:prstGeom>
          <a:noFill/>
          <a:ln>
            <a:noFill/>
          </a:ln>
        </p:spPr>
        <p:txBody>
          <a:bodyPr anchorCtr="0" anchor="ctr" bIns="91425" lIns="91425" spcFirstLastPara="1" rIns="91425" wrap="square" tIns="91425">
            <a:noAutofit/>
          </a:bodyPr>
          <a:lstStyle/>
          <a:p>
            <a:pPr indent="-381000" lvl="0" marL="457200" rtl="0">
              <a:spcBef>
                <a:spcPts val="0"/>
              </a:spcBef>
              <a:spcAft>
                <a:spcPts val="0"/>
              </a:spcAft>
              <a:buClr>
                <a:schemeClr val="lt1"/>
              </a:buClr>
              <a:buSzPts val="2400"/>
              <a:buFont typeface="Montserrat"/>
              <a:buChar char="●"/>
            </a:pPr>
            <a:r>
              <a:rPr lang="zh-CN" sz="2400">
                <a:solidFill>
                  <a:schemeClr val="lt1"/>
                </a:solidFill>
                <a:latin typeface="Montserrat"/>
                <a:ea typeface="Montserrat"/>
                <a:cs typeface="Montserrat"/>
                <a:sym typeface="Montserrat"/>
              </a:rPr>
              <a:t>Merging Uber and Lyft data frame</a:t>
            </a:r>
            <a:endParaRPr sz="2400">
              <a:solidFill>
                <a:schemeClr val="lt1"/>
              </a:solidFill>
              <a:latin typeface="Montserrat"/>
              <a:ea typeface="Montserrat"/>
              <a:cs typeface="Montserrat"/>
              <a:sym typeface="Montserrat"/>
            </a:endParaRPr>
          </a:p>
          <a:p>
            <a:pPr indent="0" lvl="0" marL="0" rtl="0">
              <a:spcBef>
                <a:spcPts val="0"/>
              </a:spcBef>
              <a:spcAft>
                <a:spcPts val="0"/>
              </a:spcAft>
              <a:buNone/>
            </a:pPr>
            <a:r>
              <a:t/>
            </a:r>
            <a:endParaRPr sz="2400">
              <a:solidFill>
                <a:schemeClr val="lt1"/>
              </a:solidFill>
              <a:latin typeface="Montserrat"/>
              <a:ea typeface="Montserrat"/>
              <a:cs typeface="Montserrat"/>
              <a:sym typeface="Montserrat"/>
            </a:endParaRPr>
          </a:p>
          <a:p>
            <a:pPr indent="-381000" lvl="0" marL="457200" rtl="0">
              <a:spcBef>
                <a:spcPts val="0"/>
              </a:spcBef>
              <a:spcAft>
                <a:spcPts val="0"/>
              </a:spcAft>
              <a:buClr>
                <a:schemeClr val="lt1"/>
              </a:buClr>
              <a:buSzPts val="2400"/>
              <a:buFont typeface="Montserrat"/>
              <a:buChar char="●"/>
            </a:pPr>
            <a:r>
              <a:rPr lang="zh-CN" sz="2400">
                <a:solidFill>
                  <a:schemeClr val="lt1"/>
                </a:solidFill>
                <a:latin typeface="Montserrat"/>
                <a:ea typeface="Montserrat"/>
                <a:cs typeface="Montserrat"/>
                <a:sym typeface="Montserrat"/>
              </a:rPr>
              <a:t>Data visualization</a:t>
            </a:r>
            <a:endParaRPr sz="2400">
              <a:solidFill>
                <a:schemeClr val="lt1"/>
              </a:solidFill>
              <a:latin typeface="Montserrat"/>
              <a:ea typeface="Montserrat"/>
              <a:cs typeface="Montserrat"/>
              <a:sym typeface="Montserrat"/>
            </a:endParaRPr>
          </a:p>
          <a:p>
            <a:pPr indent="0" lvl="0" marL="0" rtl="0">
              <a:spcBef>
                <a:spcPts val="0"/>
              </a:spcBef>
              <a:spcAft>
                <a:spcPts val="0"/>
              </a:spcAft>
              <a:buNone/>
            </a:pPr>
            <a:r>
              <a:t/>
            </a:r>
            <a:endParaRPr sz="2400">
              <a:solidFill>
                <a:schemeClr val="lt1"/>
              </a:solidFill>
              <a:latin typeface="Montserrat"/>
              <a:ea typeface="Montserrat"/>
              <a:cs typeface="Montserrat"/>
              <a:sym typeface="Montserrat"/>
            </a:endParaRPr>
          </a:p>
          <a:p>
            <a:pPr indent="-381000" lvl="0" marL="457200" rtl="0">
              <a:spcBef>
                <a:spcPts val="0"/>
              </a:spcBef>
              <a:spcAft>
                <a:spcPts val="0"/>
              </a:spcAft>
              <a:buClr>
                <a:schemeClr val="lt1"/>
              </a:buClr>
              <a:buSzPts val="2400"/>
              <a:buFont typeface="Montserrat"/>
              <a:buChar char="●"/>
            </a:pPr>
            <a:r>
              <a:rPr lang="zh-CN" sz="2400">
                <a:solidFill>
                  <a:schemeClr val="lt1"/>
                </a:solidFill>
                <a:latin typeface="Montserrat"/>
                <a:ea typeface="Montserrat"/>
                <a:cs typeface="Montserrat"/>
                <a:sym typeface="Montserrat"/>
              </a:rPr>
              <a:t>More analysis</a:t>
            </a:r>
            <a:endParaRPr sz="2400">
              <a:solidFill>
                <a:schemeClr val="lt1"/>
              </a:solidFill>
              <a:latin typeface="Montserrat"/>
              <a:ea typeface="Montserrat"/>
              <a:cs typeface="Montserrat"/>
              <a:sym typeface="Montserrat"/>
            </a:endParaRPr>
          </a:p>
          <a:p>
            <a:pPr indent="0" lvl="0" marL="0" rtl="0">
              <a:spcBef>
                <a:spcPts val="0"/>
              </a:spcBef>
              <a:spcAft>
                <a:spcPts val="0"/>
              </a:spcAft>
              <a:buNone/>
            </a:pPr>
            <a:r>
              <a:t/>
            </a:r>
            <a:endParaRPr sz="2400">
              <a:solidFill>
                <a:schemeClr val="lt1"/>
              </a:solidFill>
              <a:latin typeface="Montserrat"/>
              <a:ea typeface="Montserrat"/>
              <a:cs typeface="Montserrat"/>
              <a:sym typeface="Montserrat"/>
            </a:endParaRPr>
          </a:p>
          <a:p>
            <a:pPr indent="-381000" lvl="0" marL="457200" rtl="0">
              <a:spcBef>
                <a:spcPts val="0"/>
              </a:spcBef>
              <a:spcAft>
                <a:spcPts val="0"/>
              </a:spcAft>
              <a:buClr>
                <a:schemeClr val="lt1"/>
              </a:buClr>
              <a:buSzPts val="2400"/>
              <a:buFont typeface="Montserrat"/>
              <a:buChar char="●"/>
            </a:pPr>
            <a:r>
              <a:rPr lang="zh-CN" sz="2400">
                <a:solidFill>
                  <a:schemeClr val="lt1"/>
                </a:solidFill>
                <a:latin typeface="Montserrat"/>
                <a:ea typeface="Montserrat"/>
                <a:cs typeface="Montserrat"/>
                <a:sym typeface="Montserrat"/>
              </a:rPr>
              <a:t>Get conclusion</a:t>
            </a:r>
            <a:endParaRPr sz="2400">
              <a:solidFill>
                <a:schemeClr val="lt1"/>
              </a:solidFill>
              <a:latin typeface="Montserrat"/>
              <a:ea typeface="Montserrat"/>
              <a:cs typeface="Montserrat"/>
              <a:sym typeface="Montserrat"/>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0" name="Shape 310"/>
        <p:cNvGrpSpPr/>
        <p:nvPr/>
      </p:nvGrpSpPr>
      <p:grpSpPr>
        <a:xfrm>
          <a:off x="0" y="0"/>
          <a:ext cx="0" cy="0"/>
          <a:chOff x="0" y="0"/>
          <a:chExt cx="0" cy="0"/>
        </a:xfrm>
      </p:grpSpPr>
      <p:sp>
        <p:nvSpPr>
          <p:cNvPr id="311" name="Shape 311"/>
          <p:cNvSpPr txBox="1"/>
          <p:nvPr>
            <p:ph type="title"/>
          </p:nvPr>
        </p:nvSpPr>
        <p:spPr>
          <a:xfrm>
            <a:off x="1297500" y="266425"/>
            <a:ext cx="7038900" cy="9141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b="1" lang="zh-CN" sz="3600"/>
              <a:t>References</a:t>
            </a:r>
            <a:endParaRPr b="1" sz="3600"/>
          </a:p>
        </p:txBody>
      </p:sp>
      <p:sp>
        <p:nvSpPr>
          <p:cNvPr id="312" name="Shape 312"/>
          <p:cNvSpPr txBox="1"/>
          <p:nvPr>
            <p:ph idx="1" type="body"/>
          </p:nvPr>
        </p:nvSpPr>
        <p:spPr>
          <a:xfrm>
            <a:off x="1297500" y="954850"/>
            <a:ext cx="7038900" cy="39405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zh-CN" sz="2000">
                <a:latin typeface="Montserrat"/>
                <a:ea typeface="Montserrat"/>
                <a:cs typeface="Montserrat"/>
                <a:sym typeface="Montserrat"/>
              </a:rPr>
              <a:t>[1] Uber Api</a:t>
            </a:r>
            <a:endParaRPr sz="2000">
              <a:latin typeface="Montserrat"/>
              <a:ea typeface="Montserrat"/>
              <a:cs typeface="Montserrat"/>
              <a:sym typeface="Montserrat"/>
            </a:endParaRPr>
          </a:p>
          <a:p>
            <a:pPr indent="0" lvl="0" marL="0">
              <a:spcBef>
                <a:spcPts val="1600"/>
              </a:spcBef>
              <a:spcAft>
                <a:spcPts val="0"/>
              </a:spcAft>
              <a:buNone/>
            </a:pPr>
            <a:r>
              <a:rPr lang="zh-CN" sz="1600" u="sng">
                <a:solidFill>
                  <a:schemeClr val="hlink"/>
                </a:solidFill>
                <a:latin typeface="Montserrat"/>
                <a:ea typeface="Montserrat"/>
                <a:cs typeface="Montserrat"/>
                <a:sym typeface="Montserrat"/>
                <a:hlinkClick r:id="rId3"/>
              </a:rPr>
              <a:t>https://developer.uber.com/dashboard/</a:t>
            </a:r>
            <a:endParaRPr sz="1600">
              <a:latin typeface="Montserrat"/>
              <a:ea typeface="Montserrat"/>
              <a:cs typeface="Montserrat"/>
              <a:sym typeface="Montserrat"/>
            </a:endParaRPr>
          </a:p>
          <a:p>
            <a:pPr indent="0" lvl="0" marL="0">
              <a:spcBef>
                <a:spcPts val="1600"/>
              </a:spcBef>
              <a:spcAft>
                <a:spcPts val="0"/>
              </a:spcAft>
              <a:buNone/>
            </a:pPr>
            <a:r>
              <a:rPr lang="zh-CN" sz="2000">
                <a:latin typeface="Montserrat"/>
                <a:ea typeface="Montserrat"/>
                <a:cs typeface="Montserrat"/>
                <a:sym typeface="Montserrat"/>
              </a:rPr>
              <a:t>[2] Lyft Api</a:t>
            </a:r>
            <a:endParaRPr sz="2000">
              <a:latin typeface="Montserrat"/>
              <a:ea typeface="Montserrat"/>
              <a:cs typeface="Montserrat"/>
              <a:sym typeface="Montserrat"/>
            </a:endParaRPr>
          </a:p>
          <a:p>
            <a:pPr indent="0" lvl="0" marL="0">
              <a:spcBef>
                <a:spcPts val="1600"/>
              </a:spcBef>
              <a:spcAft>
                <a:spcPts val="0"/>
              </a:spcAft>
              <a:buNone/>
            </a:pPr>
            <a:r>
              <a:rPr lang="zh-CN" sz="1600" u="sng">
                <a:solidFill>
                  <a:schemeClr val="hlink"/>
                </a:solidFill>
                <a:latin typeface="Montserrat"/>
                <a:ea typeface="Montserrat"/>
                <a:cs typeface="Montserrat"/>
                <a:sym typeface="Montserrat"/>
                <a:hlinkClick r:id="rId4"/>
              </a:rPr>
              <a:t>https://www.lyft.com/developers</a:t>
            </a:r>
            <a:endParaRPr sz="1600">
              <a:latin typeface="Montserrat"/>
              <a:ea typeface="Montserrat"/>
              <a:cs typeface="Montserrat"/>
              <a:sym typeface="Montserrat"/>
            </a:endParaRPr>
          </a:p>
          <a:p>
            <a:pPr indent="0" lvl="0" marL="0">
              <a:spcBef>
                <a:spcPts val="1600"/>
              </a:spcBef>
              <a:spcAft>
                <a:spcPts val="0"/>
              </a:spcAft>
              <a:buNone/>
            </a:pPr>
            <a:r>
              <a:rPr lang="zh-CN" sz="2000">
                <a:latin typeface="Montserrat"/>
                <a:ea typeface="Montserrat"/>
                <a:cs typeface="Montserrat"/>
                <a:sym typeface="Montserrat"/>
              </a:rPr>
              <a:t>[3] Weather Api</a:t>
            </a:r>
            <a:endParaRPr sz="2000">
              <a:latin typeface="Montserrat"/>
              <a:ea typeface="Montserrat"/>
              <a:cs typeface="Montserrat"/>
              <a:sym typeface="Montserrat"/>
            </a:endParaRPr>
          </a:p>
          <a:p>
            <a:pPr indent="0" lvl="0" marL="0">
              <a:spcBef>
                <a:spcPts val="1600"/>
              </a:spcBef>
              <a:spcAft>
                <a:spcPts val="0"/>
              </a:spcAft>
              <a:buNone/>
            </a:pPr>
            <a:r>
              <a:rPr lang="zh-CN" sz="1600" u="sng">
                <a:solidFill>
                  <a:schemeClr val="hlink"/>
                </a:solidFill>
                <a:latin typeface="Montserrat"/>
                <a:ea typeface="Montserrat"/>
                <a:cs typeface="Montserrat"/>
                <a:sym typeface="Montserrat"/>
                <a:hlinkClick r:id="rId5"/>
              </a:rPr>
              <a:t>https://openweathermap.org/api</a:t>
            </a:r>
            <a:endParaRPr sz="1600">
              <a:latin typeface="Montserrat"/>
              <a:ea typeface="Montserrat"/>
              <a:cs typeface="Montserrat"/>
              <a:sym typeface="Montserrat"/>
            </a:endParaRPr>
          </a:p>
          <a:p>
            <a:pPr indent="0" lvl="0" marL="0">
              <a:spcBef>
                <a:spcPts val="1600"/>
              </a:spcBef>
              <a:spcAft>
                <a:spcPts val="0"/>
              </a:spcAft>
              <a:buNone/>
            </a:pPr>
            <a:r>
              <a:rPr lang="zh-CN" sz="2000">
                <a:latin typeface="Montserrat"/>
                <a:ea typeface="Montserrat"/>
                <a:cs typeface="Montserrat"/>
                <a:sym typeface="Montserrat"/>
              </a:rPr>
              <a:t>[4] Yelp Api</a:t>
            </a:r>
            <a:endParaRPr sz="2000">
              <a:latin typeface="Montserrat"/>
              <a:ea typeface="Montserrat"/>
              <a:cs typeface="Montserrat"/>
              <a:sym typeface="Montserrat"/>
            </a:endParaRPr>
          </a:p>
          <a:p>
            <a:pPr indent="0" lvl="0" marL="0">
              <a:spcBef>
                <a:spcPts val="1600"/>
              </a:spcBef>
              <a:spcAft>
                <a:spcPts val="0"/>
              </a:spcAft>
              <a:buNone/>
            </a:pPr>
            <a:r>
              <a:rPr lang="zh-CN" sz="1600" u="sng">
                <a:solidFill>
                  <a:schemeClr val="hlink"/>
                </a:solidFill>
                <a:latin typeface="Montserrat"/>
                <a:ea typeface="Montserrat"/>
                <a:cs typeface="Montserrat"/>
                <a:sym typeface="Montserrat"/>
                <a:hlinkClick r:id="rId6"/>
              </a:rPr>
              <a:t>https://www.yelp.com/developers</a:t>
            </a:r>
            <a:endParaRPr sz="1600">
              <a:latin typeface="Montserrat"/>
              <a:ea typeface="Montserrat"/>
              <a:cs typeface="Montserrat"/>
              <a:sym typeface="Montserrat"/>
            </a:endParaRPr>
          </a:p>
          <a:p>
            <a:pPr indent="0" lvl="0" marL="0">
              <a:spcBef>
                <a:spcPts val="1600"/>
              </a:spcBef>
              <a:spcAft>
                <a:spcPts val="0"/>
              </a:spcAft>
              <a:buNone/>
            </a:pPr>
            <a:r>
              <a:t/>
            </a:r>
            <a:endParaRPr sz="1600">
              <a:latin typeface="Montserrat"/>
              <a:ea typeface="Montserrat"/>
              <a:cs typeface="Montserrat"/>
              <a:sym typeface="Montserrat"/>
            </a:endParaRPr>
          </a:p>
          <a:p>
            <a:pPr indent="0" lvl="0" marL="0">
              <a:spcBef>
                <a:spcPts val="1600"/>
              </a:spcBef>
              <a:spcAft>
                <a:spcPts val="0"/>
              </a:spcAft>
              <a:buNone/>
            </a:pPr>
            <a:r>
              <a:rPr lang="zh-CN" sz="1600">
                <a:latin typeface="Montserrat"/>
                <a:ea typeface="Montserrat"/>
                <a:cs typeface="Montserrat"/>
                <a:sym typeface="Montserrat"/>
              </a:rPr>
              <a:t> </a:t>
            </a:r>
            <a:endParaRPr sz="1600">
              <a:latin typeface="Montserrat"/>
              <a:ea typeface="Montserrat"/>
              <a:cs typeface="Montserrat"/>
              <a:sym typeface="Montserrat"/>
            </a:endParaRPr>
          </a:p>
          <a:p>
            <a:pPr indent="0" lvl="0" marL="0">
              <a:spcBef>
                <a:spcPts val="1600"/>
              </a:spcBef>
              <a:spcAft>
                <a:spcPts val="0"/>
              </a:spcAft>
              <a:buNone/>
            </a:pPr>
            <a:r>
              <a:t/>
            </a:r>
            <a:endParaRPr sz="1600">
              <a:latin typeface="Montserrat"/>
              <a:ea typeface="Montserrat"/>
              <a:cs typeface="Montserrat"/>
              <a:sym typeface="Montserrat"/>
            </a:endParaRPr>
          </a:p>
          <a:p>
            <a:pPr indent="0" lvl="0" marL="0">
              <a:spcBef>
                <a:spcPts val="1600"/>
              </a:spcBef>
              <a:spcAft>
                <a:spcPts val="0"/>
              </a:spcAft>
              <a:buNone/>
            </a:pPr>
            <a:r>
              <a:rPr lang="zh-CN" sz="1600">
                <a:latin typeface="Montserrat"/>
                <a:ea typeface="Montserrat"/>
                <a:cs typeface="Montserrat"/>
                <a:sym typeface="Montserrat"/>
              </a:rPr>
              <a:t>]</a:t>
            </a:r>
            <a:endParaRPr sz="1600">
              <a:latin typeface="Montserrat"/>
              <a:ea typeface="Montserrat"/>
              <a:cs typeface="Montserrat"/>
              <a:sym typeface="Montserrat"/>
            </a:endParaRPr>
          </a:p>
          <a:p>
            <a:pPr indent="0" lvl="0" marL="0">
              <a:spcBef>
                <a:spcPts val="1600"/>
              </a:spcBef>
              <a:spcAft>
                <a:spcPts val="0"/>
              </a:spcAft>
              <a:buNone/>
            </a:pPr>
            <a:r>
              <a:t/>
            </a:r>
            <a:endParaRPr sz="1600">
              <a:latin typeface="Montserrat"/>
              <a:ea typeface="Montserrat"/>
              <a:cs typeface="Montserrat"/>
              <a:sym typeface="Montserrat"/>
            </a:endParaRPr>
          </a:p>
          <a:p>
            <a:pPr indent="0" lvl="0" marL="0">
              <a:spcBef>
                <a:spcPts val="1600"/>
              </a:spcBef>
              <a:spcAft>
                <a:spcPts val="0"/>
              </a:spcAft>
              <a:buNone/>
            </a:pPr>
            <a:r>
              <a:t/>
            </a:r>
            <a:endParaRPr sz="1600">
              <a:latin typeface="Montserrat"/>
              <a:ea typeface="Montserrat"/>
              <a:cs typeface="Montserrat"/>
              <a:sym typeface="Montserrat"/>
            </a:endParaRPr>
          </a:p>
          <a:p>
            <a:pPr indent="0" lvl="0" marL="0">
              <a:spcBef>
                <a:spcPts val="1600"/>
              </a:spcBef>
              <a:spcAft>
                <a:spcPts val="1600"/>
              </a:spcAft>
              <a:buNone/>
            </a:pPr>
            <a:r>
              <a:t/>
            </a:r>
            <a:endParaRPr sz="2000">
              <a:latin typeface="Montserrat"/>
              <a:ea typeface="Montserrat"/>
              <a:cs typeface="Montserrat"/>
              <a:sym typeface="Montserra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5" name="Shape 145"/>
        <p:cNvGrpSpPr/>
        <p:nvPr/>
      </p:nvGrpSpPr>
      <p:grpSpPr>
        <a:xfrm>
          <a:off x="0" y="0"/>
          <a:ext cx="0" cy="0"/>
          <a:chOff x="0" y="0"/>
          <a:chExt cx="0" cy="0"/>
        </a:xfrm>
      </p:grpSpPr>
      <p:sp>
        <p:nvSpPr>
          <p:cNvPr id="146" name="Shape 146"/>
          <p:cNvSpPr txBox="1"/>
          <p:nvPr>
            <p:ph type="title"/>
          </p:nvPr>
        </p:nvSpPr>
        <p:spPr>
          <a:xfrm>
            <a:off x="1202050" y="489225"/>
            <a:ext cx="2521200" cy="9141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b="1" lang="zh-CN" sz="3600"/>
              <a:t>Abstract</a:t>
            </a:r>
            <a:endParaRPr b="1" sz="3600"/>
          </a:p>
        </p:txBody>
      </p:sp>
      <p:sp>
        <p:nvSpPr>
          <p:cNvPr id="147" name="Shape 147"/>
          <p:cNvSpPr txBox="1"/>
          <p:nvPr>
            <p:ph idx="1" type="body"/>
          </p:nvPr>
        </p:nvSpPr>
        <p:spPr>
          <a:xfrm>
            <a:off x="217500" y="1331750"/>
            <a:ext cx="8926500" cy="35373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zh-CN" sz="2000">
                <a:latin typeface="Montserrat"/>
                <a:ea typeface="Montserrat"/>
                <a:cs typeface="Montserrat"/>
                <a:sym typeface="Montserrat"/>
              </a:rPr>
              <a:t>An analysis to optimize Uber and Lyft drivers’ rides in Boston.</a:t>
            </a:r>
            <a:endParaRPr sz="2000">
              <a:latin typeface="Montserrat"/>
              <a:ea typeface="Montserrat"/>
              <a:cs typeface="Montserrat"/>
              <a:sym typeface="Montserrat"/>
            </a:endParaRPr>
          </a:p>
          <a:p>
            <a:pPr indent="0" lvl="0" marL="0" rtl="0">
              <a:spcBef>
                <a:spcPts val="0"/>
              </a:spcBef>
              <a:spcAft>
                <a:spcPts val="0"/>
              </a:spcAft>
              <a:buNone/>
            </a:pPr>
            <a:r>
              <a:t/>
            </a:r>
            <a:endParaRPr sz="2000">
              <a:latin typeface="Montserrat"/>
              <a:ea typeface="Montserrat"/>
              <a:cs typeface="Montserrat"/>
              <a:sym typeface="Montserrat"/>
            </a:endParaRPr>
          </a:p>
          <a:p>
            <a:pPr indent="0" lvl="0" marL="0" rtl="0">
              <a:spcBef>
                <a:spcPts val="0"/>
              </a:spcBef>
              <a:spcAft>
                <a:spcPts val="0"/>
              </a:spcAft>
              <a:buNone/>
            </a:pPr>
            <a:r>
              <a:rPr lang="zh-CN" sz="2000">
                <a:latin typeface="Montserrat"/>
                <a:ea typeface="Montserrat"/>
                <a:cs typeface="Montserrat"/>
                <a:sym typeface="Montserrat"/>
              </a:rPr>
              <a:t>For </a:t>
            </a:r>
            <a:r>
              <a:rPr b="1" lang="zh-CN" sz="2000">
                <a:latin typeface="Montserrat"/>
                <a:ea typeface="Montserrat"/>
                <a:cs typeface="Montserrat"/>
                <a:sym typeface="Montserrat"/>
              </a:rPr>
              <a:t>Driver:</a:t>
            </a:r>
            <a:endParaRPr b="1" sz="2000">
              <a:latin typeface="Montserrat"/>
              <a:ea typeface="Montserrat"/>
              <a:cs typeface="Montserrat"/>
              <a:sym typeface="Montserrat"/>
            </a:endParaRPr>
          </a:p>
          <a:p>
            <a:pPr indent="-355600" lvl="0" marL="457200" marR="0" rtl="0" algn="l">
              <a:lnSpc>
                <a:spcPct val="100000"/>
              </a:lnSpc>
              <a:spcBef>
                <a:spcPts val="0"/>
              </a:spcBef>
              <a:spcAft>
                <a:spcPts val="0"/>
              </a:spcAft>
              <a:buSzPts val="2000"/>
              <a:buFont typeface="Montserrat"/>
              <a:buChar char="●"/>
            </a:pPr>
            <a:r>
              <a:rPr lang="zh-CN" sz="2000">
                <a:latin typeface="Montserrat"/>
                <a:ea typeface="Montserrat"/>
                <a:cs typeface="Montserrat"/>
                <a:sym typeface="Montserrat"/>
              </a:rPr>
              <a:t>Improvizing rides to decide upon his/her own schedule</a:t>
            </a:r>
            <a:endParaRPr sz="2000">
              <a:latin typeface="Montserrat"/>
              <a:ea typeface="Montserrat"/>
              <a:cs typeface="Montserrat"/>
              <a:sym typeface="Montserrat"/>
            </a:endParaRPr>
          </a:p>
          <a:p>
            <a:pPr indent="-355600" lvl="0" marL="457200" marR="0" rtl="0" algn="l">
              <a:lnSpc>
                <a:spcPct val="100000"/>
              </a:lnSpc>
              <a:spcBef>
                <a:spcPts val="0"/>
              </a:spcBef>
              <a:spcAft>
                <a:spcPts val="0"/>
              </a:spcAft>
              <a:buSzPts val="2000"/>
              <a:buFont typeface="Montserrat"/>
              <a:buChar char="●"/>
            </a:pPr>
            <a:r>
              <a:rPr lang="zh-CN" sz="2000">
                <a:latin typeface="Montserrat"/>
                <a:ea typeface="Montserrat"/>
                <a:cs typeface="Montserrat"/>
                <a:sym typeface="Montserrat"/>
              </a:rPr>
              <a:t>Maximize earnings in a shorter time</a:t>
            </a:r>
            <a:endParaRPr sz="2000">
              <a:latin typeface="Montserrat"/>
              <a:ea typeface="Montserrat"/>
              <a:cs typeface="Montserrat"/>
              <a:sym typeface="Montserrat"/>
            </a:endParaRPr>
          </a:p>
          <a:p>
            <a:pPr indent="-355600" lvl="0" marL="457200" marR="0" rtl="0" algn="l">
              <a:lnSpc>
                <a:spcPct val="100000"/>
              </a:lnSpc>
              <a:spcBef>
                <a:spcPts val="0"/>
              </a:spcBef>
              <a:spcAft>
                <a:spcPts val="0"/>
              </a:spcAft>
              <a:buSzPts val="2000"/>
              <a:buFont typeface="Montserrat"/>
              <a:buChar char="●"/>
            </a:pPr>
            <a:r>
              <a:rPr lang="zh-CN" sz="2000">
                <a:latin typeface="Montserrat"/>
                <a:ea typeface="Montserrat"/>
                <a:cs typeface="Montserrat"/>
                <a:sym typeface="Montserrat"/>
              </a:rPr>
              <a:t>Know all the best driving locations where ride-hailing customers are densest</a:t>
            </a:r>
            <a:endParaRPr sz="2000">
              <a:latin typeface="Montserrat"/>
              <a:ea typeface="Montserrat"/>
              <a:cs typeface="Montserrat"/>
              <a:sym typeface="Montserrat"/>
            </a:endParaRPr>
          </a:p>
          <a:p>
            <a:pPr indent="0" lvl="0" marL="0" marR="0" rtl="0" algn="l">
              <a:lnSpc>
                <a:spcPct val="100000"/>
              </a:lnSpc>
              <a:spcBef>
                <a:spcPts val="0"/>
              </a:spcBef>
              <a:spcAft>
                <a:spcPts val="0"/>
              </a:spcAft>
              <a:buNone/>
            </a:pPr>
            <a:r>
              <a:t/>
            </a:r>
            <a:endParaRPr sz="2000">
              <a:latin typeface="Montserrat"/>
              <a:ea typeface="Montserrat"/>
              <a:cs typeface="Montserrat"/>
              <a:sym typeface="Montserrat"/>
            </a:endParaRPr>
          </a:p>
          <a:p>
            <a:pPr indent="0" lvl="0" marL="0" marR="0" rtl="0" algn="l">
              <a:lnSpc>
                <a:spcPct val="100000"/>
              </a:lnSpc>
              <a:spcBef>
                <a:spcPts val="0"/>
              </a:spcBef>
              <a:spcAft>
                <a:spcPts val="0"/>
              </a:spcAft>
              <a:buNone/>
            </a:pPr>
            <a:r>
              <a:rPr lang="zh-CN" sz="2000">
                <a:latin typeface="Montserrat"/>
                <a:ea typeface="Montserrat"/>
                <a:cs typeface="Montserrat"/>
                <a:sym typeface="Montserrat"/>
              </a:rPr>
              <a:t>For </a:t>
            </a:r>
            <a:r>
              <a:rPr b="1" lang="zh-CN" sz="2000">
                <a:latin typeface="Montserrat"/>
                <a:ea typeface="Montserrat"/>
                <a:cs typeface="Montserrat"/>
                <a:sym typeface="Montserrat"/>
              </a:rPr>
              <a:t>Customers</a:t>
            </a:r>
            <a:r>
              <a:rPr lang="zh-CN" sz="2000">
                <a:latin typeface="Montserrat"/>
                <a:ea typeface="Montserrat"/>
                <a:cs typeface="Montserrat"/>
                <a:sym typeface="Montserrat"/>
              </a:rPr>
              <a:t>:</a:t>
            </a:r>
            <a:r>
              <a:rPr lang="zh-CN">
                <a:solidFill>
                  <a:srgbClr val="FFFFFF"/>
                </a:solidFill>
              </a:rPr>
              <a:t>						</a:t>
            </a:r>
            <a:endParaRPr>
              <a:solidFill>
                <a:srgbClr val="FFFFFF"/>
              </a:solidFill>
            </a:endParaRPr>
          </a:p>
          <a:p>
            <a:pPr indent="-355600" lvl="0" marL="457200" rtl="0">
              <a:spcBef>
                <a:spcPts val="0"/>
              </a:spcBef>
              <a:spcAft>
                <a:spcPts val="0"/>
              </a:spcAft>
              <a:buSzPts val="2000"/>
              <a:buFont typeface="Montserrat"/>
              <a:buChar char="●"/>
            </a:pPr>
            <a:r>
              <a:rPr lang="zh-CN" sz="2000">
                <a:latin typeface="Montserrat"/>
                <a:ea typeface="Montserrat"/>
                <a:cs typeface="Montserrat"/>
                <a:sym typeface="Montserrat"/>
              </a:rPr>
              <a:t>Have an idea about when rides’ prices are the cheapest</a:t>
            </a:r>
            <a:endParaRPr sz="2000">
              <a:latin typeface="Montserrat"/>
              <a:ea typeface="Montserrat"/>
              <a:cs typeface="Montserrat"/>
              <a:sym typeface="Montserrat"/>
            </a:endParaRPr>
          </a:p>
          <a:p>
            <a:pPr indent="-355600" lvl="0" marL="457200" rtl="0">
              <a:spcBef>
                <a:spcPts val="0"/>
              </a:spcBef>
              <a:spcAft>
                <a:spcPts val="0"/>
              </a:spcAft>
              <a:buSzPts val="2000"/>
              <a:buFont typeface="Montserrat"/>
              <a:buChar char="●"/>
            </a:pPr>
            <a:r>
              <a:rPr lang="zh-CN" sz="2000">
                <a:latin typeface="Montserrat"/>
                <a:ea typeface="Montserrat"/>
                <a:cs typeface="Montserrat"/>
                <a:sym typeface="Montserrat"/>
              </a:rPr>
              <a:t>Compare the price between Uber and Lyft</a:t>
            </a:r>
            <a:endParaRPr sz="1200">
              <a:solidFill>
                <a:srgbClr val="FFFFFF"/>
              </a:solidFill>
            </a:endParaRPr>
          </a:p>
          <a:p>
            <a:pPr indent="0" lvl="0" marL="0" rtl="0">
              <a:spcBef>
                <a:spcPts val="0"/>
              </a:spcBef>
              <a:spcAft>
                <a:spcPts val="0"/>
              </a:spcAft>
              <a:buNone/>
            </a:pPr>
            <a:r>
              <a:rPr lang="zh-CN">
                <a:solidFill>
                  <a:srgbClr val="FFFFFF"/>
                </a:solidFill>
              </a:rPr>
              <a:t>					</a:t>
            </a:r>
            <a:endParaRPr>
              <a:solidFill>
                <a:srgbClr val="FFFFFF"/>
              </a:solidFill>
            </a:endParaRPr>
          </a:p>
          <a:p>
            <a:pPr indent="0" lvl="0" marL="0" rtl="0">
              <a:spcBef>
                <a:spcPts val="0"/>
              </a:spcBef>
              <a:spcAft>
                <a:spcPts val="0"/>
              </a:spcAft>
              <a:buNone/>
            </a:pPr>
            <a:r>
              <a:rPr lang="zh-CN">
                <a:solidFill>
                  <a:srgbClr val="FFFFFF"/>
                </a:solidFill>
              </a:rPr>
              <a:t>				</a:t>
            </a:r>
            <a:endParaRPr>
              <a:solidFill>
                <a:srgbClr val="FFFFFF"/>
              </a:solidFill>
            </a:endParaRPr>
          </a:p>
          <a:p>
            <a:pPr indent="0" lvl="0" marL="0" rtl="0">
              <a:spcBef>
                <a:spcPts val="0"/>
              </a:spcBef>
              <a:spcAft>
                <a:spcPts val="0"/>
              </a:spcAft>
              <a:buNone/>
            </a:pPr>
            <a:r>
              <a:rPr lang="zh-CN">
                <a:solidFill>
                  <a:srgbClr val="FFFFFF"/>
                </a:solidFill>
              </a:rPr>
              <a:t>			</a:t>
            </a:r>
            <a:endParaRPr>
              <a:solidFill>
                <a:srgbClr val="FFFFFF"/>
              </a:solidFill>
            </a:endParaRPr>
          </a:p>
          <a:p>
            <a:pPr indent="0" lvl="0" marL="0" rtl="0">
              <a:spcBef>
                <a:spcPts val="0"/>
              </a:spcBef>
              <a:spcAft>
                <a:spcPts val="0"/>
              </a:spcAft>
              <a:buNone/>
            </a:pPr>
            <a:r>
              <a:rPr lang="zh-CN">
                <a:solidFill>
                  <a:srgbClr val="FFFFFF"/>
                </a:solidFill>
              </a:rPr>
              <a:t>		</a:t>
            </a:r>
            <a:endParaRPr>
              <a:solidFill>
                <a:srgbClr val="FFFFFF"/>
              </a:solidFill>
            </a:endParaRPr>
          </a:p>
          <a:p>
            <a:pPr indent="0" lvl="0" marL="0" marR="0" rtl="0" algn="l">
              <a:lnSpc>
                <a:spcPct val="100000"/>
              </a:lnSpc>
              <a:spcBef>
                <a:spcPts val="0"/>
              </a:spcBef>
              <a:spcAft>
                <a:spcPts val="0"/>
              </a:spcAft>
              <a:buNone/>
            </a:pPr>
            <a:r>
              <a:t/>
            </a:r>
            <a:endParaRPr sz="2000">
              <a:latin typeface="Montserrat"/>
              <a:ea typeface="Montserrat"/>
              <a:cs typeface="Montserrat"/>
              <a:sym typeface="Montserrat"/>
            </a:endParaRPr>
          </a:p>
          <a:p>
            <a:pPr indent="0" lvl="0" marL="0" marR="0" rtl="0" algn="l">
              <a:lnSpc>
                <a:spcPct val="100000"/>
              </a:lnSpc>
              <a:spcBef>
                <a:spcPts val="0"/>
              </a:spcBef>
              <a:spcAft>
                <a:spcPts val="0"/>
              </a:spcAft>
              <a:buNone/>
            </a:pPr>
            <a:r>
              <a:rPr lang="zh-CN" sz="2000">
                <a:latin typeface="Montserrat"/>
                <a:ea typeface="Montserrat"/>
                <a:cs typeface="Montserrat"/>
                <a:sym typeface="Montserrat"/>
              </a:rPr>
              <a:t>					</a:t>
            </a:r>
            <a:endParaRPr sz="2000">
              <a:latin typeface="Montserrat"/>
              <a:ea typeface="Montserrat"/>
              <a:cs typeface="Montserrat"/>
              <a:sym typeface="Montserrat"/>
            </a:endParaRPr>
          </a:p>
          <a:p>
            <a:pPr indent="0" lvl="0" marL="0" marR="0" rtl="0" algn="l">
              <a:lnSpc>
                <a:spcPct val="100000"/>
              </a:lnSpc>
              <a:spcBef>
                <a:spcPts val="0"/>
              </a:spcBef>
              <a:spcAft>
                <a:spcPts val="0"/>
              </a:spcAft>
              <a:buNone/>
            </a:pPr>
            <a:r>
              <a:rPr lang="zh-CN" sz="2000">
                <a:latin typeface="Montserrat"/>
                <a:ea typeface="Montserrat"/>
                <a:cs typeface="Montserrat"/>
                <a:sym typeface="Montserrat"/>
              </a:rPr>
              <a:t>				</a:t>
            </a:r>
            <a:endParaRPr sz="2000">
              <a:latin typeface="Montserrat"/>
              <a:ea typeface="Montserrat"/>
              <a:cs typeface="Montserrat"/>
              <a:sym typeface="Montserrat"/>
            </a:endParaRPr>
          </a:p>
          <a:p>
            <a:pPr indent="0" lvl="0" marL="0" marR="0" rtl="0" algn="l">
              <a:lnSpc>
                <a:spcPct val="100000"/>
              </a:lnSpc>
              <a:spcBef>
                <a:spcPts val="0"/>
              </a:spcBef>
              <a:spcAft>
                <a:spcPts val="0"/>
              </a:spcAft>
              <a:buNone/>
            </a:pPr>
            <a:r>
              <a:rPr lang="zh-CN" sz="2000">
                <a:latin typeface="Montserrat"/>
                <a:ea typeface="Montserrat"/>
                <a:cs typeface="Montserrat"/>
                <a:sym typeface="Montserrat"/>
              </a:rPr>
              <a:t>			</a:t>
            </a:r>
            <a:endParaRPr sz="2000">
              <a:latin typeface="Montserrat"/>
              <a:ea typeface="Montserrat"/>
              <a:cs typeface="Montserrat"/>
              <a:sym typeface="Montserrat"/>
            </a:endParaRPr>
          </a:p>
          <a:p>
            <a:pPr indent="0" lvl="0" marL="0" marR="0" rtl="0" algn="l">
              <a:lnSpc>
                <a:spcPct val="100000"/>
              </a:lnSpc>
              <a:spcBef>
                <a:spcPts val="0"/>
              </a:spcBef>
              <a:spcAft>
                <a:spcPts val="0"/>
              </a:spcAft>
              <a:buNone/>
            </a:pPr>
            <a:r>
              <a:rPr lang="zh-CN" sz="2000">
                <a:latin typeface="Montserrat"/>
                <a:ea typeface="Montserrat"/>
                <a:cs typeface="Montserrat"/>
                <a:sym typeface="Montserrat"/>
              </a:rPr>
              <a:t>		</a:t>
            </a:r>
            <a:endParaRPr sz="2000">
              <a:latin typeface="Montserrat"/>
              <a:ea typeface="Montserrat"/>
              <a:cs typeface="Montserrat"/>
              <a:sym typeface="Montserrat"/>
            </a:endParaRPr>
          </a:p>
          <a:p>
            <a:pPr indent="0" lvl="0" marL="0" marR="0" rtl="0" algn="l">
              <a:lnSpc>
                <a:spcPct val="100000"/>
              </a:lnSpc>
              <a:spcBef>
                <a:spcPts val="0"/>
              </a:spcBef>
              <a:spcAft>
                <a:spcPts val="0"/>
              </a:spcAft>
              <a:buNone/>
            </a:pPr>
            <a:r>
              <a:t/>
            </a:r>
            <a:endParaRPr sz="2000">
              <a:latin typeface="Montserrat"/>
              <a:ea typeface="Montserrat"/>
              <a:cs typeface="Montserrat"/>
              <a:sym typeface="Montserrat"/>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6" name="Shape 316"/>
        <p:cNvGrpSpPr/>
        <p:nvPr/>
      </p:nvGrpSpPr>
      <p:grpSpPr>
        <a:xfrm>
          <a:off x="0" y="0"/>
          <a:ext cx="0" cy="0"/>
          <a:chOff x="0" y="0"/>
          <a:chExt cx="0" cy="0"/>
        </a:xfrm>
      </p:grpSpPr>
      <p:sp>
        <p:nvSpPr>
          <p:cNvPr id="317" name="Shape 317"/>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b="1" lang="zh-CN" sz="3600"/>
              <a:t>Discussions</a:t>
            </a:r>
            <a:endParaRPr b="1" sz="3600"/>
          </a:p>
        </p:txBody>
      </p:sp>
      <p:sp>
        <p:nvSpPr>
          <p:cNvPr id="318" name="Shape 318"/>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1" name="Shape 151"/>
        <p:cNvGrpSpPr/>
        <p:nvPr/>
      </p:nvGrpSpPr>
      <p:grpSpPr>
        <a:xfrm>
          <a:off x="0" y="0"/>
          <a:ext cx="0" cy="0"/>
          <a:chOff x="0" y="0"/>
          <a:chExt cx="0" cy="0"/>
        </a:xfrm>
      </p:grpSpPr>
      <p:sp>
        <p:nvSpPr>
          <p:cNvPr id="152" name="Shape 152"/>
          <p:cNvSpPr txBox="1"/>
          <p:nvPr>
            <p:ph idx="1" type="body"/>
          </p:nvPr>
        </p:nvSpPr>
        <p:spPr>
          <a:xfrm>
            <a:off x="138350" y="1758500"/>
            <a:ext cx="9289500" cy="22632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b="1" lang="zh-CN" sz="2000">
                <a:latin typeface="Montserrat"/>
                <a:ea typeface="Montserrat"/>
                <a:cs typeface="Montserrat"/>
                <a:sym typeface="Montserrat"/>
              </a:rPr>
              <a:t>Data Source:</a:t>
            </a:r>
            <a:r>
              <a:rPr lang="zh-CN" sz="2000">
                <a:latin typeface="Montserrat"/>
                <a:ea typeface="Montserrat"/>
                <a:cs typeface="Montserrat"/>
                <a:sym typeface="Montserrat"/>
              </a:rPr>
              <a:t> Uber API, Lyft API, Yelp API, Weather API</a:t>
            </a:r>
            <a:endParaRPr sz="2000">
              <a:latin typeface="Montserrat"/>
              <a:ea typeface="Montserrat"/>
              <a:cs typeface="Montserrat"/>
              <a:sym typeface="Montserrat"/>
            </a:endParaRPr>
          </a:p>
          <a:p>
            <a:pPr indent="0" lvl="0" marL="0">
              <a:spcBef>
                <a:spcPts val="1600"/>
              </a:spcBef>
              <a:spcAft>
                <a:spcPts val="0"/>
              </a:spcAft>
              <a:buNone/>
            </a:pPr>
            <a:r>
              <a:rPr b="1" lang="zh-CN" sz="2000">
                <a:latin typeface="Montserrat"/>
                <a:ea typeface="Montserrat"/>
                <a:cs typeface="Montserrat"/>
                <a:sym typeface="Montserrat"/>
              </a:rPr>
              <a:t>Factors:</a:t>
            </a:r>
            <a:r>
              <a:rPr lang="zh-CN" sz="2000">
                <a:latin typeface="Montserrat"/>
                <a:ea typeface="Montserrat"/>
                <a:cs typeface="Montserrat"/>
                <a:sym typeface="Montserrat"/>
              </a:rPr>
              <a:t> Time, Day, Location, Weather, Temperature, Special Events</a:t>
            </a:r>
            <a:r>
              <a:rPr lang="zh-CN"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a:spcBef>
                <a:spcPts val="1600"/>
              </a:spcBef>
              <a:spcAft>
                <a:spcPts val="0"/>
              </a:spcAft>
              <a:buNone/>
            </a:pPr>
            <a:r>
              <a:rPr b="1" lang="zh-CN" sz="2000">
                <a:latin typeface="Montserrat"/>
                <a:ea typeface="Montserrat"/>
                <a:cs typeface="Montserrat"/>
                <a:sym typeface="Montserrat"/>
              </a:rPr>
              <a:t>Learning methods: </a:t>
            </a:r>
            <a:r>
              <a:rPr lang="zh-CN" sz="2000">
                <a:latin typeface="Montserrat"/>
                <a:ea typeface="Montserrat"/>
                <a:cs typeface="Montserrat"/>
                <a:sym typeface="Montserrat"/>
              </a:rPr>
              <a:t>Time Series, Support Vector Machines, K- Nearest Neighbors, and Naïve Bayes</a:t>
            </a:r>
            <a:endParaRPr sz="1200">
              <a:solidFill>
                <a:srgbClr val="000000"/>
              </a:solidFill>
              <a:latin typeface="Arial"/>
              <a:ea typeface="Arial"/>
              <a:cs typeface="Arial"/>
              <a:sym typeface="Arial"/>
            </a:endParaRPr>
          </a:p>
          <a:p>
            <a:pPr indent="0" lvl="0" marL="0">
              <a:spcBef>
                <a:spcPts val="1600"/>
              </a:spcBef>
              <a:spcAft>
                <a:spcPts val="0"/>
              </a:spcAft>
              <a:buNone/>
            </a:pPr>
            <a:r>
              <a:rPr lang="zh-CN"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a:spcBef>
                <a:spcPts val="1600"/>
              </a:spcBef>
              <a:spcAft>
                <a:spcPts val="0"/>
              </a:spcAft>
              <a:buNone/>
            </a:pPr>
            <a:r>
              <a:rPr lang="zh-CN"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a:spcBef>
                <a:spcPts val="1600"/>
              </a:spcBef>
              <a:spcAft>
                <a:spcPts val="0"/>
              </a:spcAft>
              <a:buNone/>
            </a:pPr>
            <a:r>
              <a:rPr lang="zh-CN"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a:spcBef>
                <a:spcPts val="1600"/>
              </a:spcBef>
              <a:spcAft>
                <a:spcPts val="0"/>
              </a:spcAft>
              <a:buNone/>
            </a:pPr>
            <a:r>
              <a:rPr lang="zh-CN"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a:spcBef>
                <a:spcPts val="1600"/>
              </a:spcBef>
              <a:spcAft>
                <a:spcPts val="0"/>
              </a:spcAft>
              <a:buNone/>
            </a:pPr>
            <a:r>
              <a:rPr lang="zh-CN"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a:spcBef>
                <a:spcPts val="1600"/>
              </a:spcBef>
              <a:spcAft>
                <a:spcPts val="0"/>
              </a:spcAft>
              <a:buNone/>
            </a:pPr>
            <a:r>
              <a:rPr lang="zh-CN"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a:spcBef>
                <a:spcPts val="1600"/>
              </a:spcBef>
              <a:spcAft>
                <a:spcPts val="0"/>
              </a:spcAft>
              <a:buNone/>
            </a:pPr>
            <a:r>
              <a:rPr lang="zh-CN"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a:spcBef>
                <a:spcPts val="1600"/>
              </a:spcBef>
              <a:spcAft>
                <a:spcPts val="0"/>
              </a:spcAft>
              <a:buNone/>
            </a:pPr>
            <a:r>
              <a:rPr lang="zh-CN"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a:spcBef>
                <a:spcPts val="1600"/>
              </a:spcBef>
              <a:spcAft>
                <a:spcPts val="1600"/>
              </a:spcAft>
              <a:buNone/>
            </a:pPr>
            <a:r>
              <a:rPr lang="zh-CN"/>
              <a:t> </a:t>
            </a:r>
            <a:endParaRPr/>
          </a:p>
        </p:txBody>
      </p:sp>
      <p:sp>
        <p:nvSpPr>
          <p:cNvPr id="153" name="Shape 153"/>
          <p:cNvSpPr txBox="1"/>
          <p:nvPr>
            <p:ph type="title"/>
          </p:nvPr>
        </p:nvSpPr>
        <p:spPr>
          <a:xfrm>
            <a:off x="1118500" y="644350"/>
            <a:ext cx="7038900" cy="9141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b="1" lang="zh-CN" sz="3600"/>
              <a:t>Introduction</a:t>
            </a:r>
            <a:endParaRPr b="1" sz="36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7" name="Shape 157"/>
        <p:cNvGrpSpPr/>
        <p:nvPr/>
      </p:nvGrpSpPr>
      <p:grpSpPr>
        <a:xfrm>
          <a:off x="0" y="0"/>
          <a:ext cx="0" cy="0"/>
          <a:chOff x="0" y="0"/>
          <a:chExt cx="0" cy="0"/>
        </a:xfrm>
      </p:grpSpPr>
      <p:sp>
        <p:nvSpPr>
          <p:cNvPr id="158" name="Shape 158"/>
          <p:cNvSpPr txBox="1"/>
          <p:nvPr>
            <p:ph type="title"/>
          </p:nvPr>
        </p:nvSpPr>
        <p:spPr>
          <a:xfrm>
            <a:off x="1178175" y="560825"/>
            <a:ext cx="7038900" cy="9141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zh-CN" sz="3600"/>
              <a:t>Code with</a:t>
            </a:r>
            <a:r>
              <a:rPr lang="zh-CN" sz="2000"/>
              <a:t> </a:t>
            </a:r>
            <a:r>
              <a:rPr b="1" lang="zh-CN" sz="3600"/>
              <a:t>Documentation</a:t>
            </a:r>
            <a:endParaRPr/>
          </a:p>
        </p:txBody>
      </p:sp>
      <p:sp>
        <p:nvSpPr>
          <p:cNvPr id="159" name="Shape 159"/>
          <p:cNvSpPr txBox="1"/>
          <p:nvPr>
            <p:ph idx="1" type="body"/>
          </p:nvPr>
        </p:nvSpPr>
        <p:spPr>
          <a:xfrm>
            <a:off x="1147650" y="1474925"/>
            <a:ext cx="6848700" cy="9714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b="1" lang="zh-CN" sz="2000">
                <a:latin typeface="Montserrat"/>
                <a:ea typeface="Montserrat"/>
                <a:cs typeface="Montserrat"/>
                <a:sym typeface="Montserrat"/>
              </a:rPr>
              <a:t>1.Select Locations: </a:t>
            </a:r>
            <a:r>
              <a:rPr lang="zh-CN" sz="2000">
                <a:latin typeface="Montserrat"/>
                <a:ea typeface="Montserrat"/>
                <a:cs typeface="Montserrat"/>
                <a:sym typeface="Montserrat"/>
              </a:rPr>
              <a:t>Boston and Cambridge areas</a:t>
            </a:r>
            <a:endParaRPr sz="2000">
              <a:latin typeface="Montserrat"/>
              <a:ea typeface="Montserrat"/>
              <a:cs typeface="Montserrat"/>
              <a:sym typeface="Montserrat"/>
            </a:endParaRPr>
          </a:p>
          <a:p>
            <a:pPr indent="0" lvl="0" marL="0">
              <a:spcBef>
                <a:spcPts val="1600"/>
              </a:spcBef>
              <a:spcAft>
                <a:spcPts val="0"/>
              </a:spcAft>
              <a:buNone/>
            </a:pPr>
            <a:r>
              <a:rPr b="1" lang="zh-CN" sz="2000">
                <a:latin typeface="Montserrat"/>
                <a:ea typeface="Montserrat"/>
                <a:cs typeface="Montserrat"/>
                <a:sym typeface="Montserrat"/>
              </a:rPr>
              <a:t>2.Get Zipcode in Boston and Cambridge areas</a:t>
            </a:r>
            <a:endParaRPr b="1" sz="2000">
              <a:latin typeface="Montserrat"/>
              <a:ea typeface="Montserrat"/>
              <a:cs typeface="Montserrat"/>
              <a:sym typeface="Montserrat"/>
            </a:endParaRPr>
          </a:p>
          <a:p>
            <a:pPr indent="0" lvl="0" marL="0">
              <a:spcBef>
                <a:spcPts val="1600"/>
              </a:spcBef>
              <a:spcAft>
                <a:spcPts val="0"/>
              </a:spcAft>
              <a:buNone/>
            </a:pPr>
            <a:r>
              <a:t/>
            </a:r>
            <a:endParaRPr sz="2000">
              <a:latin typeface="Montserrat"/>
              <a:ea typeface="Montserrat"/>
              <a:cs typeface="Montserrat"/>
              <a:sym typeface="Montserrat"/>
            </a:endParaRPr>
          </a:p>
          <a:p>
            <a:pPr indent="0" lvl="0" marL="0">
              <a:spcBef>
                <a:spcPts val="1600"/>
              </a:spcBef>
              <a:spcAft>
                <a:spcPts val="0"/>
              </a:spcAft>
              <a:buNone/>
            </a:pPr>
            <a:r>
              <a:t/>
            </a:r>
            <a:endParaRPr sz="2000">
              <a:latin typeface="Montserrat"/>
              <a:ea typeface="Montserrat"/>
              <a:cs typeface="Montserrat"/>
              <a:sym typeface="Montserrat"/>
            </a:endParaRPr>
          </a:p>
          <a:p>
            <a:pPr indent="0" lvl="0" marL="0">
              <a:spcBef>
                <a:spcPts val="1600"/>
              </a:spcBef>
              <a:spcAft>
                <a:spcPts val="0"/>
              </a:spcAft>
              <a:buNone/>
            </a:pPr>
            <a:r>
              <a:t/>
            </a:r>
            <a:endParaRPr sz="2000">
              <a:latin typeface="Montserrat"/>
              <a:ea typeface="Montserrat"/>
              <a:cs typeface="Montserrat"/>
              <a:sym typeface="Montserrat"/>
            </a:endParaRPr>
          </a:p>
          <a:p>
            <a:pPr indent="0" lvl="0" marL="0">
              <a:spcBef>
                <a:spcPts val="1600"/>
              </a:spcBef>
              <a:spcAft>
                <a:spcPts val="0"/>
              </a:spcAft>
              <a:buNone/>
            </a:pPr>
            <a:r>
              <a:rPr lang="zh-CN"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a:spcBef>
                <a:spcPts val="1600"/>
              </a:spcBef>
              <a:spcAft>
                <a:spcPts val="0"/>
              </a:spcAft>
              <a:buNone/>
            </a:pPr>
            <a:r>
              <a:rPr lang="zh-CN"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a:spcBef>
                <a:spcPts val="1600"/>
              </a:spcBef>
              <a:spcAft>
                <a:spcPts val="0"/>
              </a:spcAft>
              <a:buNone/>
            </a:pPr>
            <a:r>
              <a:rPr lang="zh-CN"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a:spcBef>
                <a:spcPts val="1600"/>
              </a:spcBef>
              <a:spcAft>
                <a:spcPts val="0"/>
              </a:spcAft>
              <a:buNone/>
            </a:pPr>
            <a:r>
              <a:rPr lang="zh-CN"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a:spcBef>
                <a:spcPts val="1600"/>
              </a:spcBef>
              <a:spcAft>
                <a:spcPts val="0"/>
              </a:spcAft>
              <a:buNone/>
            </a:pPr>
            <a:r>
              <a:t/>
            </a:r>
            <a:endParaRPr sz="2000">
              <a:latin typeface="Montserrat"/>
              <a:ea typeface="Montserrat"/>
              <a:cs typeface="Montserrat"/>
              <a:sym typeface="Montserrat"/>
            </a:endParaRPr>
          </a:p>
          <a:p>
            <a:pPr indent="0" lvl="0" marL="0">
              <a:spcBef>
                <a:spcPts val="1600"/>
              </a:spcBef>
              <a:spcAft>
                <a:spcPts val="0"/>
              </a:spcAft>
              <a:buNone/>
            </a:pPr>
            <a:r>
              <a:rPr lang="zh-CN"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a:spcBef>
                <a:spcPts val="1600"/>
              </a:spcBef>
              <a:spcAft>
                <a:spcPts val="0"/>
              </a:spcAft>
              <a:buNone/>
            </a:pPr>
            <a:r>
              <a:rPr lang="zh-CN"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a:spcBef>
                <a:spcPts val="1600"/>
              </a:spcBef>
              <a:spcAft>
                <a:spcPts val="0"/>
              </a:spcAft>
              <a:buNone/>
            </a:pPr>
            <a:r>
              <a:rPr lang="zh-CN"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a:spcBef>
                <a:spcPts val="1600"/>
              </a:spcBef>
              <a:spcAft>
                <a:spcPts val="0"/>
              </a:spcAft>
              <a:buNone/>
            </a:pPr>
            <a:r>
              <a:rPr lang="zh-CN"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a:spcBef>
                <a:spcPts val="1600"/>
              </a:spcBef>
              <a:spcAft>
                <a:spcPts val="1600"/>
              </a:spcAft>
              <a:buNone/>
            </a:pPr>
            <a:r>
              <a:t/>
            </a:r>
            <a:endParaRPr/>
          </a:p>
        </p:txBody>
      </p:sp>
      <p:pic>
        <p:nvPicPr>
          <p:cNvPr id="160" name="Shape 160"/>
          <p:cNvPicPr preferRelativeResize="0"/>
          <p:nvPr/>
        </p:nvPicPr>
        <p:blipFill>
          <a:blip r:embed="rId3">
            <a:alphaModFix/>
          </a:blip>
          <a:stretch>
            <a:fillRect/>
          </a:stretch>
        </p:blipFill>
        <p:spPr>
          <a:xfrm>
            <a:off x="353700" y="3573475"/>
            <a:ext cx="8369952" cy="1188275"/>
          </a:xfrm>
          <a:prstGeom prst="rect">
            <a:avLst/>
          </a:prstGeom>
          <a:noFill/>
          <a:ln>
            <a:noFill/>
          </a:ln>
        </p:spPr>
      </p:pic>
      <p:pic>
        <p:nvPicPr>
          <p:cNvPr id="161" name="Shape 161"/>
          <p:cNvPicPr preferRelativeResize="0"/>
          <p:nvPr/>
        </p:nvPicPr>
        <p:blipFill>
          <a:blip r:embed="rId4">
            <a:alphaModFix/>
          </a:blip>
          <a:stretch>
            <a:fillRect/>
          </a:stretch>
        </p:blipFill>
        <p:spPr>
          <a:xfrm>
            <a:off x="353700" y="2523175"/>
            <a:ext cx="8282186" cy="9141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5" name="Shape 165"/>
        <p:cNvGrpSpPr/>
        <p:nvPr/>
      </p:nvGrpSpPr>
      <p:grpSpPr>
        <a:xfrm>
          <a:off x="0" y="0"/>
          <a:ext cx="0" cy="0"/>
          <a:chOff x="0" y="0"/>
          <a:chExt cx="0" cy="0"/>
        </a:xfrm>
      </p:grpSpPr>
      <p:sp>
        <p:nvSpPr>
          <p:cNvPr id="166" name="Shape 166"/>
          <p:cNvSpPr txBox="1"/>
          <p:nvPr>
            <p:ph idx="1" type="body"/>
          </p:nvPr>
        </p:nvSpPr>
        <p:spPr>
          <a:xfrm>
            <a:off x="1023025" y="314475"/>
            <a:ext cx="7736400" cy="6759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b="1" lang="zh-CN" sz="2000">
                <a:latin typeface="Montserrat"/>
                <a:ea typeface="Montserrat"/>
                <a:cs typeface="Montserrat"/>
                <a:sym typeface="Montserrat"/>
              </a:rPr>
              <a:t>3. Get Locations and Coordinates according to Zip code</a:t>
            </a:r>
            <a:endParaRPr b="1" sz="2000">
              <a:latin typeface="Montserrat"/>
              <a:ea typeface="Montserrat"/>
              <a:cs typeface="Montserrat"/>
              <a:sym typeface="Montserrat"/>
            </a:endParaRPr>
          </a:p>
          <a:p>
            <a:pPr indent="0" lvl="0" marL="0" rtl="0">
              <a:spcBef>
                <a:spcPts val="1600"/>
              </a:spcBef>
              <a:spcAft>
                <a:spcPts val="0"/>
              </a:spcAft>
              <a:buNone/>
            </a:pPr>
            <a:r>
              <a:rPr b="1" lang="zh-CN" sz="2000">
                <a:latin typeface="Montserrat"/>
                <a:ea typeface="Montserrat"/>
                <a:cs typeface="Montserrat"/>
                <a:sym typeface="Montserrat"/>
              </a:rPr>
              <a:t>and Create Yelp database to store data</a:t>
            </a:r>
            <a:endParaRPr sz="2000">
              <a:latin typeface="Montserrat"/>
              <a:ea typeface="Montserrat"/>
              <a:cs typeface="Montserrat"/>
              <a:sym typeface="Montserrat"/>
            </a:endParaRPr>
          </a:p>
          <a:p>
            <a:pPr indent="0" lvl="0" marL="0" marR="0" rtl="0" algn="l">
              <a:lnSpc>
                <a:spcPct val="115000"/>
              </a:lnSpc>
              <a:spcBef>
                <a:spcPts val="1600"/>
              </a:spcBef>
              <a:spcAft>
                <a:spcPts val="0"/>
              </a:spcAft>
              <a:buNone/>
            </a:pPr>
            <a:r>
              <a:t/>
            </a:r>
            <a:endParaRPr sz="2000">
              <a:latin typeface="Montserrat"/>
              <a:ea typeface="Montserrat"/>
              <a:cs typeface="Montserrat"/>
              <a:sym typeface="Montserrat"/>
            </a:endParaRPr>
          </a:p>
          <a:p>
            <a:pPr indent="0" lvl="0" marL="0" marR="0" rtl="0" algn="l">
              <a:lnSpc>
                <a:spcPct val="115000"/>
              </a:lnSpc>
              <a:spcBef>
                <a:spcPts val="1600"/>
              </a:spcBef>
              <a:spcAft>
                <a:spcPts val="0"/>
              </a:spcAft>
              <a:buNone/>
            </a:pPr>
            <a:r>
              <a:t/>
            </a:r>
            <a:endParaRPr sz="2000">
              <a:latin typeface="Montserrat"/>
              <a:ea typeface="Montserrat"/>
              <a:cs typeface="Montserrat"/>
              <a:sym typeface="Montserrat"/>
            </a:endParaRPr>
          </a:p>
          <a:p>
            <a:pPr indent="0" lvl="0" marL="0" marR="0" rtl="0" algn="l">
              <a:lnSpc>
                <a:spcPct val="115000"/>
              </a:lnSpc>
              <a:spcBef>
                <a:spcPts val="1600"/>
              </a:spcBef>
              <a:spcAft>
                <a:spcPts val="0"/>
              </a:spcAft>
              <a:buNone/>
            </a:pPr>
            <a:r>
              <a:t/>
            </a:r>
            <a:endParaRPr sz="2000">
              <a:latin typeface="Montserrat"/>
              <a:ea typeface="Montserrat"/>
              <a:cs typeface="Montserrat"/>
              <a:sym typeface="Montserrat"/>
            </a:endParaRPr>
          </a:p>
          <a:p>
            <a:pPr indent="0" lvl="0" marL="0" marR="0" rtl="0" algn="l">
              <a:lnSpc>
                <a:spcPct val="115000"/>
              </a:lnSpc>
              <a:spcBef>
                <a:spcPts val="1600"/>
              </a:spcBef>
              <a:spcAft>
                <a:spcPts val="1600"/>
              </a:spcAft>
              <a:buNone/>
            </a:pPr>
            <a:r>
              <a:t/>
            </a:r>
            <a:endParaRPr sz="2000">
              <a:latin typeface="Montserrat"/>
              <a:ea typeface="Montserrat"/>
              <a:cs typeface="Montserrat"/>
              <a:sym typeface="Montserrat"/>
            </a:endParaRPr>
          </a:p>
        </p:txBody>
      </p:sp>
      <p:pic>
        <p:nvPicPr>
          <p:cNvPr id="167" name="Shape 167"/>
          <p:cNvPicPr preferRelativeResize="0"/>
          <p:nvPr/>
        </p:nvPicPr>
        <p:blipFill>
          <a:blip r:embed="rId3">
            <a:alphaModFix/>
          </a:blip>
          <a:stretch>
            <a:fillRect/>
          </a:stretch>
        </p:blipFill>
        <p:spPr>
          <a:xfrm>
            <a:off x="576650" y="1289800"/>
            <a:ext cx="7513355" cy="3734375"/>
          </a:xfrm>
          <a:prstGeom prst="rect">
            <a:avLst/>
          </a:prstGeom>
          <a:noFill/>
          <a:ln>
            <a:noFill/>
          </a:ln>
        </p:spPr>
      </p:pic>
      <p:sp>
        <p:nvSpPr>
          <p:cNvPr id="168" name="Shape 168"/>
          <p:cNvSpPr/>
          <p:nvPr/>
        </p:nvSpPr>
        <p:spPr>
          <a:xfrm>
            <a:off x="1572400" y="1496050"/>
            <a:ext cx="4341300" cy="139800"/>
          </a:xfrm>
          <a:prstGeom prst="rect">
            <a:avLst/>
          </a:prstGeom>
          <a:solidFill>
            <a:srgbClr val="FF0000"/>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2" name="Shape 172"/>
        <p:cNvGrpSpPr/>
        <p:nvPr/>
      </p:nvGrpSpPr>
      <p:grpSpPr>
        <a:xfrm>
          <a:off x="0" y="0"/>
          <a:ext cx="0" cy="0"/>
          <a:chOff x="0" y="0"/>
          <a:chExt cx="0" cy="0"/>
        </a:xfrm>
      </p:grpSpPr>
      <p:sp>
        <p:nvSpPr>
          <p:cNvPr id="173" name="Shape 173"/>
          <p:cNvSpPr txBox="1"/>
          <p:nvPr>
            <p:ph idx="1" type="body"/>
          </p:nvPr>
        </p:nvSpPr>
        <p:spPr>
          <a:xfrm>
            <a:off x="132600" y="3198275"/>
            <a:ext cx="8878800" cy="1432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zh-CN" sz="1600">
                <a:latin typeface="Montserrat"/>
                <a:ea typeface="Montserrat"/>
                <a:cs typeface="Montserrat"/>
                <a:sym typeface="Montserrat"/>
              </a:rPr>
              <a:t>*  SQLite is a relational database management system and it is not a client–server database engine. Rather, it is embedded into the end program.</a:t>
            </a:r>
            <a:endParaRPr sz="1600">
              <a:latin typeface="Montserrat"/>
              <a:ea typeface="Montserrat"/>
              <a:cs typeface="Montserrat"/>
              <a:sym typeface="Montserrat"/>
            </a:endParaRPr>
          </a:p>
          <a:p>
            <a:pPr indent="0" lvl="0" marL="0">
              <a:spcBef>
                <a:spcPts val="1600"/>
              </a:spcBef>
              <a:spcAft>
                <a:spcPts val="0"/>
              </a:spcAft>
              <a:buNone/>
            </a:pPr>
            <a:r>
              <a:rPr lang="zh-CN" sz="1600">
                <a:latin typeface="Montserrat"/>
                <a:ea typeface="Montserrat"/>
                <a:cs typeface="Montserrat"/>
                <a:sym typeface="Montserrat"/>
              </a:rPr>
              <a:t>*  It allows accessing the database using a nonstandard variant of the SQL query language</a:t>
            </a:r>
            <a:endParaRPr sz="1600">
              <a:latin typeface="Montserrat"/>
              <a:ea typeface="Montserrat"/>
              <a:cs typeface="Montserrat"/>
              <a:sym typeface="Montserrat"/>
            </a:endParaRPr>
          </a:p>
          <a:p>
            <a:pPr indent="0" lvl="0" marL="0">
              <a:spcBef>
                <a:spcPts val="1600"/>
              </a:spcBef>
              <a:spcAft>
                <a:spcPts val="1600"/>
              </a:spcAft>
              <a:buNone/>
            </a:pPr>
            <a:r>
              <a:t/>
            </a:r>
            <a:endParaRPr sz="2000">
              <a:latin typeface="Montserrat"/>
              <a:ea typeface="Montserrat"/>
              <a:cs typeface="Montserrat"/>
              <a:sym typeface="Montserrat"/>
            </a:endParaRPr>
          </a:p>
        </p:txBody>
      </p:sp>
      <p:sp>
        <p:nvSpPr>
          <p:cNvPr id="174" name="Shape 174"/>
          <p:cNvSpPr txBox="1"/>
          <p:nvPr>
            <p:ph idx="1" type="body"/>
          </p:nvPr>
        </p:nvSpPr>
        <p:spPr>
          <a:xfrm>
            <a:off x="1106550" y="732175"/>
            <a:ext cx="7605300" cy="4851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b="1" lang="zh-CN" sz="2000">
                <a:latin typeface="Montserrat"/>
                <a:ea typeface="Montserrat"/>
                <a:cs typeface="Montserrat"/>
                <a:sym typeface="Montserrat"/>
              </a:rPr>
              <a:t>4</a:t>
            </a:r>
            <a:r>
              <a:rPr b="1" lang="zh-CN" sz="2000">
                <a:latin typeface="Montserrat"/>
                <a:ea typeface="Montserrat"/>
                <a:cs typeface="Montserrat"/>
                <a:sym typeface="Montserrat"/>
              </a:rPr>
              <a:t>.  Connect to Yelp Database in Script</a:t>
            </a:r>
            <a:endParaRPr b="1" sz="2000">
              <a:latin typeface="Montserrat"/>
              <a:ea typeface="Montserrat"/>
              <a:cs typeface="Montserrat"/>
              <a:sym typeface="Montserrat"/>
            </a:endParaRPr>
          </a:p>
          <a:p>
            <a:pPr indent="0" lvl="0" marL="0" rtl="0">
              <a:spcBef>
                <a:spcPts val="1600"/>
              </a:spcBef>
              <a:spcAft>
                <a:spcPts val="1600"/>
              </a:spcAft>
              <a:buNone/>
            </a:pPr>
            <a:r>
              <a:t/>
            </a:r>
            <a:endParaRPr sz="2000">
              <a:latin typeface="Montserrat"/>
              <a:ea typeface="Montserrat"/>
              <a:cs typeface="Montserrat"/>
              <a:sym typeface="Montserrat"/>
            </a:endParaRPr>
          </a:p>
        </p:txBody>
      </p:sp>
      <p:pic>
        <p:nvPicPr>
          <p:cNvPr id="175" name="Shape 175"/>
          <p:cNvPicPr preferRelativeResize="0"/>
          <p:nvPr/>
        </p:nvPicPr>
        <p:blipFill>
          <a:blip r:embed="rId3">
            <a:alphaModFix/>
          </a:blip>
          <a:stretch>
            <a:fillRect/>
          </a:stretch>
        </p:blipFill>
        <p:spPr>
          <a:xfrm>
            <a:off x="1222400" y="1420175"/>
            <a:ext cx="6487775" cy="13007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9" name="Shape 179"/>
        <p:cNvGrpSpPr/>
        <p:nvPr/>
      </p:nvGrpSpPr>
      <p:grpSpPr>
        <a:xfrm>
          <a:off x="0" y="0"/>
          <a:ext cx="0" cy="0"/>
          <a:chOff x="0" y="0"/>
          <a:chExt cx="0" cy="0"/>
        </a:xfrm>
      </p:grpSpPr>
      <p:sp>
        <p:nvSpPr>
          <p:cNvPr id="180" name="Shape 180"/>
          <p:cNvSpPr txBox="1"/>
          <p:nvPr>
            <p:ph idx="1" type="body"/>
          </p:nvPr>
        </p:nvSpPr>
        <p:spPr>
          <a:xfrm>
            <a:off x="1058800" y="732175"/>
            <a:ext cx="8010900" cy="4851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b="1" lang="zh-CN" sz="2000">
                <a:latin typeface="Montserrat"/>
                <a:ea typeface="Montserrat"/>
                <a:cs typeface="Montserrat"/>
                <a:sym typeface="Montserrat"/>
              </a:rPr>
              <a:t>5.  Get the Start Location and End Location of each query</a:t>
            </a:r>
            <a:endParaRPr b="1" sz="2000">
              <a:latin typeface="Montserrat"/>
              <a:ea typeface="Montserrat"/>
              <a:cs typeface="Montserrat"/>
              <a:sym typeface="Montserrat"/>
            </a:endParaRPr>
          </a:p>
          <a:p>
            <a:pPr indent="0" lvl="0" marL="0">
              <a:spcBef>
                <a:spcPts val="1600"/>
              </a:spcBef>
              <a:spcAft>
                <a:spcPts val="1600"/>
              </a:spcAft>
              <a:buNone/>
            </a:pPr>
            <a:r>
              <a:t/>
            </a:r>
            <a:endParaRPr sz="2000">
              <a:latin typeface="Montserrat"/>
              <a:ea typeface="Montserrat"/>
              <a:cs typeface="Montserrat"/>
              <a:sym typeface="Montserrat"/>
            </a:endParaRPr>
          </a:p>
        </p:txBody>
      </p:sp>
      <p:pic>
        <p:nvPicPr>
          <p:cNvPr id="181" name="Shape 181"/>
          <p:cNvPicPr preferRelativeResize="0"/>
          <p:nvPr/>
        </p:nvPicPr>
        <p:blipFill>
          <a:blip r:embed="rId3">
            <a:alphaModFix/>
          </a:blip>
          <a:stretch>
            <a:fillRect/>
          </a:stretch>
        </p:blipFill>
        <p:spPr>
          <a:xfrm>
            <a:off x="252238" y="1680376"/>
            <a:ext cx="8747523" cy="2017375"/>
          </a:xfrm>
          <a:prstGeom prst="rect">
            <a:avLst/>
          </a:prstGeom>
          <a:noFill/>
          <a:ln>
            <a:noFill/>
          </a:ln>
        </p:spPr>
      </p:pic>
      <p:sp>
        <p:nvSpPr>
          <p:cNvPr id="182" name="Shape 182"/>
          <p:cNvSpPr txBox="1"/>
          <p:nvPr/>
        </p:nvSpPr>
        <p:spPr>
          <a:xfrm>
            <a:off x="85225" y="4258050"/>
            <a:ext cx="8747400" cy="8019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rPr lang="zh-CN" sz="1600">
                <a:solidFill>
                  <a:schemeClr val="lt1"/>
                </a:solidFill>
                <a:latin typeface="Montserrat"/>
                <a:ea typeface="Montserrat"/>
                <a:cs typeface="Montserrat"/>
                <a:sym typeface="Montserrat"/>
              </a:rPr>
              <a:t>*  The distance between start and end location should larger than one mile</a:t>
            </a:r>
            <a:endParaRPr sz="16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6" name="Shape 186"/>
        <p:cNvGrpSpPr/>
        <p:nvPr/>
      </p:nvGrpSpPr>
      <p:grpSpPr>
        <a:xfrm>
          <a:off x="0" y="0"/>
          <a:ext cx="0" cy="0"/>
          <a:chOff x="0" y="0"/>
          <a:chExt cx="0" cy="0"/>
        </a:xfrm>
      </p:grpSpPr>
      <p:sp>
        <p:nvSpPr>
          <p:cNvPr id="187" name="Shape 187"/>
          <p:cNvSpPr txBox="1"/>
          <p:nvPr>
            <p:ph idx="1" type="body"/>
          </p:nvPr>
        </p:nvSpPr>
        <p:spPr>
          <a:xfrm>
            <a:off x="1166225" y="732175"/>
            <a:ext cx="7038900" cy="4851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b="1" lang="zh-CN" sz="2000">
                <a:latin typeface="Montserrat"/>
                <a:ea typeface="Montserrat"/>
                <a:cs typeface="Montserrat"/>
                <a:sym typeface="Montserrat"/>
              </a:rPr>
              <a:t>6</a:t>
            </a:r>
            <a:r>
              <a:rPr b="1" lang="zh-CN" sz="2000">
                <a:latin typeface="Montserrat"/>
                <a:ea typeface="Montserrat"/>
                <a:cs typeface="Montserrat"/>
                <a:sym typeface="Montserrat"/>
              </a:rPr>
              <a:t>.  Get the Weather and Temperature</a:t>
            </a:r>
            <a:endParaRPr b="1" sz="2000">
              <a:latin typeface="Montserrat"/>
              <a:ea typeface="Montserrat"/>
              <a:cs typeface="Montserrat"/>
              <a:sym typeface="Montserrat"/>
            </a:endParaRPr>
          </a:p>
          <a:p>
            <a:pPr indent="0" lvl="0" marL="0" rtl="0">
              <a:spcBef>
                <a:spcPts val="1600"/>
              </a:spcBef>
              <a:spcAft>
                <a:spcPts val="1600"/>
              </a:spcAft>
              <a:buNone/>
            </a:pPr>
            <a:r>
              <a:t/>
            </a:r>
            <a:endParaRPr sz="2000">
              <a:latin typeface="Montserrat"/>
              <a:ea typeface="Montserrat"/>
              <a:cs typeface="Montserrat"/>
              <a:sym typeface="Montserrat"/>
            </a:endParaRPr>
          </a:p>
        </p:txBody>
      </p:sp>
      <p:pic>
        <p:nvPicPr>
          <p:cNvPr id="188" name="Shape 188"/>
          <p:cNvPicPr preferRelativeResize="0"/>
          <p:nvPr/>
        </p:nvPicPr>
        <p:blipFill>
          <a:blip r:embed="rId3">
            <a:alphaModFix/>
          </a:blip>
          <a:stretch>
            <a:fillRect/>
          </a:stretch>
        </p:blipFill>
        <p:spPr>
          <a:xfrm>
            <a:off x="213300" y="1799750"/>
            <a:ext cx="8775025" cy="18162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